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2" r:id="rId3"/>
    <p:sldId id="257" r:id="rId4"/>
    <p:sldId id="269" r:id="rId5"/>
    <p:sldId id="283" r:id="rId6"/>
    <p:sldId id="271" r:id="rId7"/>
    <p:sldId id="279" r:id="rId8"/>
    <p:sldId id="281" r:id="rId9"/>
    <p:sldId id="284" r:id="rId10"/>
    <p:sldId id="285" r:id="rId11"/>
    <p:sldId id="286" r:id="rId12"/>
    <p:sldId id="287" r:id="rId13"/>
    <p:sldId id="277" r:id="rId14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11"/>
    <a:srgbClr val="D60000"/>
    <a:srgbClr val="E2382A"/>
    <a:srgbClr val="FF0000"/>
    <a:srgbClr val="CC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6552" autoAdjust="0"/>
  </p:normalViewPr>
  <p:slideViewPr>
    <p:cSldViewPr snapToGrid="0" snapToObjects="1" showGuides="1">
      <p:cViewPr varScale="1">
        <p:scale>
          <a:sx n="126" d="100"/>
          <a:sy n="126" d="100"/>
        </p:scale>
        <p:origin x="111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43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3EB8-26BB-4D11-9FC5-3C008AC5FD71}" type="datetimeFigureOut">
              <a:rPr lang="de-DE" smtClean="0"/>
              <a:t>18.04.2023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BCEF6-C07C-42F9-ADDF-C7F041DE151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04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59"/>
            <a:ext cx="9144793" cy="6858594"/>
          </a:xfrm>
          <a:prstGeom prst="rect">
            <a:avLst/>
          </a:prstGeom>
        </p:spPr>
      </p:pic>
      <p:sp>
        <p:nvSpPr>
          <p:cNvPr id="4" name="Rechteck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6" name="Rechteck 28"/>
          <p:cNvSpPr/>
          <p:nvPr userDrawn="1"/>
        </p:nvSpPr>
        <p:spPr>
          <a:xfrm>
            <a:off x="1692275" y="5108575"/>
            <a:ext cx="7451725" cy="86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8" name="Rechteck 28"/>
          <p:cNvSpPr/>
          <p:nvPr userDrawn="1"/>
        </p:nvSpPr>
        <p:spPr>
          <a:xfrm>
            <a:off x="1692275" y="1917700"/>
            <a:ext cx="7451725" cy="3125788"/>
          </a:xfrm>
          <a:prstGeom prst="rect">
            <a:avLst/>
          </a:prstGeom>
          <a:solidFill>
            <a:srgbClr val="D90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68400" y="2404800"/>
            <a:ext cx="7016808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EINE HEADLINE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75600" y="3081600"/>
            <a:ext cx="7016808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UND HIER EINE SUBHEADLINE</a:t>
            </a:r>
          </a:p>
        </p:txBody>
      </p:sp>
      <p:pic>
        <p:nvPicPr>
          <p:cNvPr id="9" name="Bild 8" descr="BREMEN-BREMERHAVEN-Standortmarke_fuer-DINA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72" y="584200"/>
            <a:ext cx="3717528" cy="8192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52520"/>
            <a:ext cx="4395600" cy="689572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8031462" y="6397625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D194D8-CDB6-45F5-9B74-995F7BACE016}" type="datetime1">
              <a:rPr lang="de-DE" altLang="de-DE" sz="1200" smtClean="0">
                <a:solidFill>
                  <a:srgbClr val="595959"/>
                </a:solidFill>
                <a:latin typeface="+mj-lt"/>
                <a:ea typeface="+mn-ea"/>
              </a:rPr>
              <a:t>18.04.2023</a:t>
            </a:fld>
            <a:endParaRPr lang="de-DE" altLang="de-DE" sz="1400" dirty="0">
              <a:solidFill>
                <a:srgbClr val="595959"/>
              </a:solidFill>
              <a:latin typeface="+mj-lt"/>
              <a:ea typeface="+mn-ea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692275" y="5142215"/>
            <a:ext cx="53840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Die Senatorin für Wirtschaft, Arbeit und</a:t>
            </a:r>
            <a:r>
              <a:rPr lang="de-DE" sz="1200" b="1" baseline="0" dirty="0"/>
              <a:t> Europa</a:t>
            </a:r>
          </a:p>
          <a:p>
            <a:r>
              <a:rPr lang="de-DE" sz="1200" b="1" baseline="0" dirty="0"/>
              <a:t>Die Senatorin für </a:t>
            </a:r>
            <a:r>
              <a:rPr lang="de-DE" sz="1200" b="1" dirty="0"/>
              <a:t>Kinder und Bildung</a:t>
            </a:r>
          </a:p>
          <a:p>
            <a:r>
              <a:rPr lang="de-DE" sz="1200" b="1" dirty="0"/>
              <a:t>Die</a:t>
            </a:r>
            <a:r>
              <a:rPr lang="de-DE" sz="1200" b="1" baseline="0" dirty="0"/>
              <a:t> Senatorin für Klimaschutz, Umwelt, Mobilität,</a:t>
            </a:r>
          </a:p>
          <a:p>
            <a:r>
              <a:rPr lang="de-DE" sz="1200" b="1" baseline="0" dirty="0"/>
              <a:t>Stadtentwicklung und Wohnungsbau 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61312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BremenMarktplatz-220910-IW2_0005_kle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28"/>
          <p:cNvSpPr/>
          <p:nvPr userDrawn="1"/>
        </p:nvSpPr>
        <p:spPr>
          <a:xfrm>
            <a:off x="1692275" y="1927225"/>
            <a:ext cx="7451725" cy="3125788"/>
          </a:xfrm>
          <a:prstGeom prst="rect">
            <a:avLst/>
          </a:prstGeom>
          <a:solidFill>
            <a:srgbClr val="D90011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9" name="Rechteck 28"/>
          <p:cNvSpPr/>
          <p:nvPr userDrawn="1"/>
        </p:nvSpPr>
        <p:spPr>
          <a:xfrm>
            <a:off x="1692275" y="5108575"/>
            <a:ext cx="7451725" cy="86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68400" y="2404800"/>
            <a:ext cx="7016808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3600" b="1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/>
              <a:t>HIER STEHT EINE HEADLINE</a:t>
            </a: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75600" y="3081600"/>
            <a:ext cx="7016808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UND HIER EINE SUBHEADLINE</a:t>
            </a:r>
          </a:p>
        </p:txBody>
      </p:sp>
      <p:pic>
        <p:nvPicPr>
          <p:cNvPr id="11" name="Bild 10" descr="BREMEN-BREMERHAVEN-Standortmarke_fuer-DINA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72" y="584200"/>
            <a:ext cx="3717528" cy="8192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40" y="5185802"/>
            <a:ext cx="4395600" cy="689572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7973754" y="6397625"/>
            <a:ext cx="1005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D194D8-CDB6-45F5-9B74-995F7BACE016}" type="datetime1">
              <a:rPr lang="de-DE" altLang="de-DE" sz="1400" smtClean="0">
                <a:solidFill>
                  <a:schemeClr val="bg1"/>
                </a:solidFill>
                <a:latin typeface="+mj-lt"/>
                <a:ea typeface="+mn-ea"/>
              </a:rPr>
              <a:t>18.04.2023</a:t>
            </a:fld>
            <a:endParaRPr lang="de-DE" altLang="de-DE" sz="14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8464" y="5113628"/>
            <a:ext cx="35766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Die Senatorin für Wirtschaft, Arbeit und</a:t>
            </a:r>
            <a:r>
              <a:rPr lang="de-DE" sz="1200" b="1" baseline="0" dirty="0"/>
              <a:t> Europa</a:t>
            </a:r>
          </a:p>
          <a:p>
            <a:r>
              <a:rPr lang="de-DE" sz="1200" b="1" baseline="0" dirty="0"/>
              <a:t>Die Senatorin für </a:t>
            </a:r>
            <a:r>
              <a:rPr lang="de-DE" sz="1200" b="1" dirty="0"/>
              <a:t>Kinder und Bildung</a:t>
            </a:r>
          </a:p>
          <a:p>
            <a:r>
              <a:rPr lang="de-DE" sz="1200" b="1" dirty="0"/>
              <a:t>Die</a:t>
            </a:r>
            <a:r>
              <a:rPr lang="de-DE" sz="1200" b="1" baseline="0" dirty="0"/>
              <a:t> Senatorin für Klimaschutz, Umwelt, Mobilität,</a:t>
            </a:r>
          </a:p>
          <a:p>
            <a:r>
              <a:rPr lang="de-DE" sz="1200" b="1" baseline="0" dirty="0"/>
              <a:t>Stadtentwicklung und Wohnungsbau 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04028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375200"/>
            <a:ext cx="780921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1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b="1" dirty="0">
                <a:latin typeface="+mn-lt"/>
              </a:rPr>
              <a:t>Subheadline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7199" y="424800"/>
            <a:ext cx="707739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663200"/>
            <a:ext cx="78092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dirty="0"/>
              <a:t>Dies ist ein </a:t>
            </a:r>
            <a:r>
              <a:rPr lang="de-DE" altLang="de-DE" dirty="0" err="1"/>
              <a:t>Typoblindtext</a:t>
            </a:r>
            <a:r>
              <a:rPr lang="de-DE" altLang="de-DE" dirty="0"/>
              <a:t>. An ihm kann man sehen, ob alle Buchstaben da sind und wie sie aussehen. Manchmal benutzt man Worte wie </a:t>
            </a:r>
            <a:r>
              <a:rPr lang="de-DE" altLang="de-DE" dirty="0" err="1"/>
              <a:t>Hamburgefonts</a:t>
            </a:r>
            <a:r>
              <a:rPr lang="de-DE" altLang="de-DE" dirty="0"/>
              <a:t>, </a:t>
            </a:r>
            <a:r>
              <a:rPr lang="de-DE" altLang="de-DE" dirty="0" err="1"/>
              <a:t>Rafgenduks</a:t>
            </a:r>
            <a:r>
              <a:rPr lang="de-DE" altLang="de-DE" dirty="0"/>
              <a:t> oder </a:t>
            </a:r>
            <a:r>
              <a:rPr lang="de-DE" altLang="de-DE" dirty="0" err="1"/>
              <a:t>Handgloves</a:t>
            </a:r>
            <a:r>
              <a:rPr lang="de-DE" altLang="de-DE" dirty="0"/>
              <a:t>, um Schriften zu testen. Manchmal Sätze, die alle Buchstaben des Alphabets enthalten - man nennt diese Sätze »</a:t>
            </a:r>
            <a:r>
              <a:rPr lang="de-DE" altLang="de-DE" dirty="0" err="1"/>
              <a:t>Pangrams</a:t>
            </a:r>
            <a:r>
              <a:rPr lang="de-DE" altLang="de-DE" dirty="0"/>
              <a:t>«.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60001" y="3168000"/>
            <a:ext cx="4212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>
              <a:buClr>
                <a:srgbClr val="CC0A20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680000" y="3168000"/>
            <a:ext cx="4212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>
              <a:buClr>
                <a:srgbClr val="CC0A20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7317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375200"/>
            <a:ext cx="780921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1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b="1" dirty="0">
                <a:latin typeface="+mn-lt"/>
              </a:rPr>
              <a:t>Subheadline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7199" y="424800"/>
            <a:ext cx="707739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663200"/>
            <a:ext cx="78092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dirty="0"/>
              <a:t>Dies ist ein </a:t>
            </a:r>
            <a:r>
              <a:rPr lang="de-DE" altLang="de-DE" dirty="0" err="1"/>
              <a:t>Typoblindtext</a:t>
            </a:r>
            <a:r>
              <a:rPr lang="de-DE" altLang="de-DE" dirty="0"/>
              <a:t>. An ihm kann man sehen, ob alle Buchstaben da sind und wie sie aussehen. Manchmal benutzt man Worte wie </a:t>
            </a:r>
            <a:r>
              <a:rPr lang="de-DE" altLang="de-DE" dirty="0" err="1"/>
              <a:t>Hamburgefonts</a:t>
            </a:r>
            <a:r>
              <a:rPr lang="de-DE" altLang="de-DE" dirty="0"/>
              <a:t>, </a:t>
            </a:r>
            <a:r>
              <a:rPr lang="de-DE" altLang="de-DE" dirty="0" err="1"/>
              <a:t>Rafgenduks</a:t>
            </a:r>
            <a:r>
              <a:rPr lang="de-DE" altLang="de-DE" dirty="0"/>
              <a:t> oder </a:t>
            </a:r>
            <a:r>
              <a:rPr lang="de-DE" altLang="de-DE" dirty="0" err="1"/>
              <a:t>Handgloves</a:t>
            </a:r>
            <a:r>
              <a:rPr lang="de-DE" altLang="de-DE" dirty="0"/>
              <a:t>, um Schriften zu testen. Manchmal Sätze, die alle Buchstaben des Alphabets enthalten - man nennt diese Sätze »</a:t>
            </a:r>
            <a:r>
              <a:rPr lang="de-DE" altLang="de-DE" dirty="0" err="1"/>
              <a:t>Pangrams</a:t>
            </a:r>
            <a:r>
              <a:rPr lang="de-DE" altLang="de-DE" dirty="0"/>
              <a:t>«.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601662" y="3436938"/>
            <a:ext cx="3597275" cy="22685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927600" y="3436938"/>
            <a:ext cx="3597275" cy="22685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155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7199" y="424800"/>
            <a:ext cx="707739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947994" y="1502700"/>
            <a:ext cx="7248012" cy="45001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1697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4464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Austauschverzeichnis\BWK\RS45730_024-BWK-lpr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8321" r="6800"/>
          <a:stretch/>
        </p:blipFill>
        <p:spPr bwMode="auto">
          <a:xfrm>
            <a:off x="0" y="0"/>
            <a:ext cx="9144001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28"/>
          <p:cNvSpPr/>
          <p:nvPr/>
        </p:nvSpPr>
        <p:spPr>
          <a:xfrm>
            <a:off x="1692275" y="1927225"/>
            <a:ext cx="7451725" cy="3125789"/>
          </a:xfrm>
          <a:prstGeom prst="rect">
            <a:avLst/>
          </a:prstGeom>
          <a:solidFill>
            <a:srgbClr val="D90011">
              <a:alpha val="6980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32" name="Bild 17" descr="Bild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4638" y="584200"/>
            <a:ext cx="2519363" cy="8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868399" y="2404799"/>
            <a:ext cx="7016810" cy="646332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600" cap="all">
                <a:solidFill>
                  <a:srgbClr val="FFFFFF"/>
                </a:solidFill>
              </a:defRPr>
            </a:lvl1pPr>
            <a:lvl2pPr marL="824592" indent="-367392">
              <a:spcBef>
                <a:spcPts val="800"/>
              </a:spcBef>
              <a:defRPr sz="3600" cap="all">
                <a:solidFill>
                  <a:srgbClr val="FFFFFF"/>
                </a:solidFill>
              </a:defRPr>
            </a:lvl2pPr>
            <a:lvl3pPr marL="1257300" indent="-342900">
              <a:spcBef>
                <a:spcPts val="800"/>
              </a:spcBef>
              <a:defRPr sz="3600" cap="all">
                <a:solidFill>
                  <a:srgbClr val="FFFFFF"/>
                </a:solidFill>
              </a:defRPr>
            </a:lvl3pPr>
            <a:lvl4pPr marL="1783079" indent="-411479">
              <a:spcBef>
                <a:spcPts val="800"/>
              </a:spcBef>
              <a:defRPr sz="3600" cap="all">
                <a:solidFill>
                  <a:srgbClr val="FFFFFF"/>
                </a:solidFill>
              </a:defRPr>
            </a:lvl4pPr>
            <a:lvl5pPr marL="2240279" indent="-411479">
              <a:spcBef>
                <a:spcPts val="800"/>
              </a:spcBef>
              <a:defRPr sz="3600" cap="all">
                <a:solidFill>
                  <a:srgbClr val="FFFFF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875600" y="3081600"/>
            <a:ext cx="7016809" cy="49244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600" b="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10" name="Grafik 9" descr="C:\Users\jaeger\AppData\Local\Temp\7zE0456EE7E\Logo SKB print.pn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77" y="5303419"/>
            <a:ext cx="1620779" cy="32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eck 28"/>
          <p:cNvSpPr/>
          <p:nvPr userDrawn="1"/>
        </p:nvSpPr>
        <p:spPr>
          <a:xfrm>
            <a:off x="1692275" y="5108575"/>
            <a:ext cx="7451725" cy="86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40" y="5185802"/>
            <a:ext cx="4395600" cy="689572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1692275" y="5113628"/>
            <a:ext cx="54728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Die Senatorin für Wirtschaft, Arbeit und</a:t>
            </a:r>
            <a:r>
              <a:rPr lang="de-DE" sz="1200" b="1" baseline="0" dirty="0"/>
              <a:t> Europa</a:t>
            </a:r>
          </a:p>
          <a:p>
            <a:r>
              <a:rPr lang="de-DE" sz="1200" b="1" baseline="0" dirty="0"/>
              <a:t>Die Senatorin für </a:t>
            </a:r>
            <a:r>
              <a:rPr lang="de-DE" sz="1200" b="1" dirty="0"/>
              <a:t>Kinder und Bildung</a:t>
            </a:r>
          </a:p>
          <a:p>
            <a:r>
              <a:rPr lang="de-DE" sz="1200" b="1" dirty="0"/>
              <a:t>Die</a:t>
            </a:r>
            <a:r>
              <a:rPr lang="de-DE" sz="1200" b="1" baseline="0" dirty="0"/>
              <a:t> Senatorin für Klimaschutz, Umwelt, Mobilität,</a:t>
            </a:r>
          </a:p>
          <a:p>
            <a:r>
              <a:rPr lang="de-DE" sz="1200" b="1" baseline="0" dirty="0"/>
              <a:t>Stadtentwicklung und Wohnungsbau </a:t>
            </a:r>
            <a:endParaRPr lang="de-DE" sz="1200" b="1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7973754" y="6397625"/>
            <a:ext cx="1005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D194D8-CDB6-45F5-9B74-995F7BACE016}" type="datetime1">
              <a:rPr lang="de-DE" altLang="de-DE" sz="1400" smtClean="0">
                <a:solidFill>
                  <a:schemeClr val="bg1"/>
                </a:solidFill>
                <a:latin typeface="+mj-lt"/>
                <a:ea typeface="+mn-ea"/>
              </a:rPr>
              <a:t>18.04.2023</a:t>
            </a:fld>
            <a:endParaRPr lang="de-DE" altLang="de-DE" sz="1400" dirty="0">
              <a:solidFill>
                <a:schemeClr val="bg1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75967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361950" y="1003300"/>
            <a:ext cx="8782050" cy="0"/>
          </a:xfrm>
          <a:prstGeom prst="line">
            <a:avLst/>
          </a:prstGeom>
          <a:ln w="12700">
            <a:solidFill>
              <a:srgbClr val="D900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360363" y="6281738"/>
            <a:ext cx="8783637" cy="0"/>
          </a:xfrm>
          <a:prstGeom prst="line">
            <a:avLst/>
          </a:prstGeom>
          <a:ln w="12700">
            <a:solidFill>
              <a:srgbClr val="D900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8" name="Rechteck 9"/>
          <p:cNvSpPr>
            <a:spLocks noChangeArrowheads="1"/>
          </p:cNvSpPr>
          <p:nvPr userDrawn="1"/>
        </p:nvSpPr>
        <p:spPr bwMode="auto">
          <a:xfrm>
            <a:off x="287288" y="6495383"/>
            <a:ext cx="18910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hangingPunct="1">
              <a:defRPr/>
            </a:pPr>
            <a:r>
              <a:rPr lang="de-DE" altLang="de-DE" sz="1200" dirty="0">
                <a:solidFill>
                  <a:srgbClr val="595959"/>
                </a:solidFill>
              </a:rPr>
              <a:t>www.wirtschaft.bremen.de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00" y="331200"/>
            <a:ext cx="3142800" cy="493036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8031462" y="6397625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D194D8-CDB6-45F5-9B74-995F7BACE016}" type="datetime1">
              <a:rPr lang="de-DE" altLang="de-DE" sz="1200" smtClean="0">
                <a:solidFill>
                  <a:srgbClr val="595959"/>
                </a:solidFill>
                <a:latin typeface="+mj-lt"/>
                <a:ea typeface="+mn-ea"/>
              </a:rPr>
              <a:t>18.04.2023</a:t>
            </a:fld>
            <a:endParaRPr lang="de-DE" altLang="de-DE" sz="1400" dirty="0">
              <a:solidFill>
                <a:srgbClr val="595959"/>
              </a:solidFill>
              <a:latin typeface="+mj-lt"/>
              <a:ea typeface="+mn-ea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4062202" y="152147"/>
            <a:ext cx="35766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Die Senatorin für Wirtschaft, Arbeit und</a:t>
            </a:r>
            <a:r>
              <a:rPr lang="de-DE" sz="1200" b="1" baseline="0" dirty="0"/>
              <a:t> Europa</a:t>
            </a:r>
          </a:p>
          <a:p>
            <a:r>
              <a:rPr lang="de-DE" sz="1200" b="1" baseline="0" dirty="0"/>
              <a:t>Die Senatorin für </a:t>
            </a:r>
            <a:r>
              <a:rPr lang="de-DE" sz="1200" b="1" dirty="0"/>
              <a:t>Kinder und Bildung</a:t>
            </a:r>
          </a:p>
          <a:p>
            <a:r>
              <a:rPr lang="de-DE" sz="1200" b="1" dirty="0"/>
              <a:t>Die</a:t>
            </a:r>
            <a:r>
              <a:rPr lang="de-DE" sz="1200" b="1" baseline="0" dirty="0"/>
              <a:t> Senatorin für Klimaschutz, Umwelt, Mobilität,</a:t>
            </a:r>
          </a:p>
          <a:p>
            <a:r>
              <a:rPr lang="de-DE" sz="1200" b="1" baseline="0" dirty="0"/>
              <a:t>Stadtentwicklung und Wohnungsbau </a:t>
            </a:r>
            <a:endParaRPr lang="de-DE" sz="12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91" r:id="rId4"/>
    <p:sldLayoutId id="2147483692" r:id="rId5"/>
    <p:sldLayoutId id="2147483693" r:id="rId6"/>
    <p:sldLayoutId id="2147483694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868400" y="2192528"/>
            <a:ext cx="7016808" cy="646331"/>
          </a:xfrm>
        </p:spPr>
        <p:txBody>
          <a:bodyPr/>
          <a:lstStyle/>
          <a:p>
            <a:r>
              <a:rPr lang="de-DE" dirty="0"/>
              <a:t>Beirat Blumenthal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875600" y="2838859"/>
            <a:ext cx="7016808" cy="212365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b="1" dirty="0"/>
              <a:t>Sitzung am 18.04.2023</a:t>
            </a:r>
          </a:p>
          <a:p>
            <a:r>
              <a:rPr lang="de-DE" sz="2000" dirty="0"/>
              <a:t>Simone gessner (WAE)</a:t>
            </a:r>
          </a:p>
          <a:p>
            <a:r>
              <a:rPr lang="de-DE" sz="2000" dirty="0"/>
              <a:t>Tina Mißmahl (SKB)</a:t>
            </a:r>
          </a:p>
          <a:p>
            <a:r>
              <a:rPr lang="de-DE" sz="2000" dirty="0"/>
              <a:t>Stefanie Rohbeck (SKUMS)</a:t>
            </a:r>
          </a:p>
          <a:p>
            <a:r>
              <a:rPr lang="de-DE" sz="2000" dirty="0"/>
              <a:t>Jürgen Opielka (WFB)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56, Machbarkeitsstudie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9996" y="5965738"/>
            <a:ext cx="483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1200" dirty="0"/>
              <a:t>1. Obergeschoss</a:t>
            </a:r>
          </a:p>
          <a:p>
            <a:pPr marL="285750" indent="-285750">
              <a:buFontTx/>
              <a:buChar char="-"/>
            </a:pPr>
            <a:endParaRPr lang="de-DE" sz="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05E25D-DC7E-4973-A2CB-54EB66C2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876165"/>
            <a:ext cx="6048000" cy="42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5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56, Machbarkeitsstudie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9996" y="5906353"/>
            <a:ext cx="483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1200" dirty="0"/>
              <a:t>2.Obergeschoss</a:t>
            </a:r>
          </a:p>
          <a:p>
            <a:pPr marL="285750" indent="-285750">
              <a:buFontTx/>
              <a:buChar char="-"/>
            </a:pPr>
            <a:endParaRPr lang="de-DE" sz="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60BBDC-B645-4DFA-BB13-802E87FB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790102"/>
            <a:ext cx="6048000" cy="43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56, Machbarkeitsstudie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2237" y="5888339"/>
            <a:ext cx="483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1600" dirty="0"/>
              <a:t>Schnitte</a:t>
            </a:r>
          </a:p>
          <a:p>
            <a:pPr marL="285750" indent="-285750">
              <a:buFontTx/>
              <a:buChar char="-"/>
            </a:pPr>
            <a:endParaRPr lang="de-DE" sz="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D206CF-C386-4177-B56F-4BCE435E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00" y="1729150"/>
            <a:ext cx="6444000" cy="45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7901" y="269272"/>
            <a:ext cx="5452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2238" y="1219790"/>
            <a:ext cx="7663845" cy="563290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56, Machbarkeitsstudie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2238" y="2296524"/>
            <a:ext cx="76638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b="1" dirty="0">
                <a:solidFill>
                  <a:srgbClr val="C00000"/>
                </a:solidFill>
                <a:cs typeface="Calibri" panose="020F0502020204030204" pitchFamily="34" charset="0"/>
              </a:rPr>
              <a:t>Nächste Schritte</a:t>
            </a:r>
          </a:p>
          <a:p>
            <a:pPr marL="285750" lvl="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</a:rPr>
              <a:t>Überprüfung von Varianten mit Ausschließlicher schulischer Nutzung.</a:t>
            </a:r>
          </a:p>
          <a:p>
            <a:pPr marL="285750" lvl="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</a:rPr>
              <a:t>Vorbereitende Maßnahmen zum Kauf der Restfläche des Gebäudes. </a:t>
            </a:r>
          </a:p>
          <a:p>
            <a:pPr marL="285750" lvl="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</a:rPr>
              <a:t>Planerische Vorbereitung zur Prüfung der Technischen Umsetzung einer Entkernung.</a:t>
            </a:r>
          </a:p>
          <a:p>
            <a:pPr lvl="0"/>
            <a:endParaRPr lang="de-DE" sz="2000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</a:pPr>
            <a:endParaRPr lang="de-DE" sz="2000" dirty="0">
              <a:solidFill>
                <a:prstClr val="black"/>
              </a:solidFill>
            </a:endParaRPr>
          </a:p>
          <a:p>
            <a:pPr lvl="0"/>
            <a:r>
              <a:rPr lang="de-DE" sz="2000" dirty="0">
                <a:solidFill>
                  <a:prstClr val="black"/>
                </a:solidFill>
              </a:rPr>
              <a:t>Das Konzept wird eng </a:t>
            </a:r>
            <a:r>
              <a:rPr lang="de-DE" sz="2000">
                <a:solidFill>
                  <a:prstClr val="black"/>
                </a:solidFill>
              </a:rPr>
              <a:t>in allen </a:t>
            </a:r>
            <a:r>
              <a:rPr lang="de-DE" sz="2000" dirty="0">
                <a:solidFill>
                  <a:prstClr val="black"/>
                </a:solidFill>
              </a:rPr>
              <a:t>weiteren Entwicklungsprozessen auch mit der Denkmalpflege abgestimmt.</a:t>
            </a:r>
          </a:p>
          <a:p>
            <a:pPr marL="285750" lvl="0" indent="-285750">
              <a:buFontTx/>
              <a:buChar char="-"/>
            </a:pPr>
            <a:endParaRPr lang="de-DE" sz="2000" dirty="0">
              <a:solidFill>
                <a:prstClr val="black"/>
              </a:solidFill>
            </a:endParaRPr>
          </a:p>
          <a:p>
            <a:endParaRPr lang="de-DE" sz="2000" dirty="0"/>
          </a:p>
          <a:p>
            <a:pPr marL="342900" indent="-342900">
              <a:buFontTx/>
              <a:buChar char="-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7251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868400" y="1973492"/>
            <a:ext cx="7016808" cy="131112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Entwicklung 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Kämmerei-Quartier 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1875600" y="3202371"/>
            <a:ext cx="7016808" cy="1932837"/>
          </a:xfrm>
          <a:prstGeom prst="rect">
            <a:avLst/>
          </a:prstGeo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de-DE" sz="2400" b="1" dirty="0">
                <a:solidFill>
                  <a:schemeClr val="bg1"/>
                </a:solidFill>
              </a:rPr>
              <a:t>Sachstand Rahmenplanung Berufsbildungscampus</a:t>
            </a:r>
          </a:p>
          <a:p>
            <a:pPr marL="457200" indent="-457200">
              <a:buFontTx/>
              <a:buChar char="-"/>
            </a:pPr>
            <a:r>
              <a:rPr lang="de-DE" sz="2400" b="1" dirty="0">
                <a:solidFill>
                  <a:schemeClr val="bg1"/>
                </a:solidFill>
              </a:rPr>
              <a:t>Machbarkeitsstudie  Gebäude 56</a:t>
            </a:r>
          </a:p>
          <a:p>
            <a:pPr marL="457200" indent="-457200">
              <a:buFontTx/>
              <a:buChar char="-"/>
            </a:pPr>
            <a:endParaRPr lang="de-DE" sz="24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883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1017917"/>
            <a:ext cx="8596800" cy="5869166"/>
          </a:xfrm>
          <a:prstGeom prst="rect">
            <a:avLst/>
          </a:prstGeom>
        </p:spPr>
      </p:pic>
      <p:sp>
        <p:nvSpPr>
          <p:cNvPr id="6148" name="Rechteck 1"/>
          <p:cNvSpPr>
            <a:spLocks noChangeArrowheads="1"/>
          </p:cNvSpPr>
          <p:nvPr/>
        </p:nvSpPr>
        <p:spPr bwMode="auto">
          <a:xfrm>
            <a:off x="361949" y="1017917"/>
            <a:ext cx="465862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2400" b="1" dirty="0">
                <a:solidFill>
                  <a:srgbClr val="CC0A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 Rahmenplanung: </a:t>
            </a:r>
          </a:p>
          <a:p>
            <a:pPr eaLnBrk="1" hangingPunct="1"/>
            <a:r>
              <a:rPr lang="de-DE" altLang="de-DE" sz="2400" b="1" dirty="0">
                <a:solidFill>
                  <a:srgbClr val="CC0A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Strukturkonzept (2020)</a:t>
            </a: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Rahmenplanung</a:t>
            </a:r>
            <a:endParaRPr lang="de-DE" sz="2400" b="1" dirty="0">
              <a:cs typeface="Arial" panose="020B0604020202020204" pitchFamily="34" charset="0"/>
            </a:endParaRPr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8" y="1219791"/>
            <a:ext cx="7663845" cy="1264618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Städtebauliche Rahmenplanung für einen Berufsbildungscampus und ein Gewerbegebiet am Standort Kämmerei-Quartier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2237" y="2593036"/>
            <a:ext cx="76638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cs typeface="Calibri" panose="020F0502020204030204" pitchFamily="34" charset="0"/>
              </a:rPr>
              <a:t>Ziel:</a:t>
            </a:r>
          </a:p>
          <a:p>
            <a:pPr marL="285750" indent="-285750">
              <a:buFontTx/>
              <a:buChar char="-"/>
            </a:pPr>
            <a:r>
              <a:rPr lang="de-DE" sz="2200" dirty="0"/>
              <a:t>Qualifizierung des Strukturkonzepts</a:t>
            </a:r>
          </a:p>
          <a:p>
            <a:pPr marL="285750" indent="-285750">
              <a:buFontTx/>
              <a:buChar char="-"/>
            </a:pPr>
            <a:r>
              <a:rPr lang="de-DE" sz="2200" dirty="0"/>
              <a:t>Maßgaben für städtebauliche und strukturelle Gegebenheiten schaffen – Städtebau, Freiraumplanung, Verkehr, Erschließung, Nutzung und Energie</a:t>
            </a:r>
          </a:p>
          <a:p>
            <a:pPr marL="285750" indent="-285750">
              <a:buFontTx/>
              <a:buChar char="-"/>
            </a:pPr>
            <a:r>
              <a:rPr lang="de-DE" sz="2200" dirty="0"/>
              <a:t>Vorbereitung für Bebauungsplan 1580 für Teilflächen des Kämmerei Quartiers </a:t>
            </a:r>
          </a:p>
        </p:txBody>
      </p:sp>
    </p:spTree>
    <p:extLst>
      <p:ext uri="{BB962C8B-B14F-4D97-AF65-F5344CB8AC3E}">
        <p14:creationId xmlns:p14="http://schemas.microsoft.com/office/powerpoint/2010/main" val="46030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Rahmenplanung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8" y="1219791"/>
            <a:ext cx="7663845" cy="1264618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Städtebauliche Rahmenplanung für einen Berufsbildungscampus und ein Gewerbegebiet am Standort Kämmerei-Quartier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2237" y="2593036"/>
            <a:ext cx="766384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anose="020F0502020204030204" pitchFamily="34" charset="0"/>
              </a:rPr>
              <a:t>Sachstand: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</a:rPr>
              <a:t>Beauftragung an das Büro De Zwarte Hond ist erfolgt.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</a:rPr>
              <a:t>In einem ersten Termin, wurde das Büro auf den aktuellen Sachstand gebracht.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</a:rPr>
              <a:t>Es werden jetzt erste grobe Anpassung der Plänen vorgenommen.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Am 22. </a:t>
            </a:r>
            <a:r>
              <a:rPr lang="de-DE" sz="2200" dirty="0">
                <a:solidFill>
                  <a:prstClr val="black"/>
                </a:solidFill>
              </a:rPr>
              <a:t>Mai ist ein Auftaktgespräch mit allen projektrelevanten Fachreferaten vorgesehen. In dem Termin sollen die Ziele der Planung formuliert sowie Termine und Meilensteine festgelegt werden.</a:t>
            </a:r>
          </a:p>
        </p:txBody>
      </p:sp>
    </p:spTree>
    <p:extLst>
      <p:ext uri="{BB962C8B-B14F-4D97-AF65-F5344CB8AC3E}">
        <p14:creationId xmlns:p14="http://schemas.microsoft.com/office/powerpoint/2010/main" val="283426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Rahmenplanung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8" y="1219790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Übersicht 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E80851-447E-4607-BC8E-68E08942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38" y="1894955"/>
            <a:ext cx="8558255" cy="44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2237" y="1785531"/>
            <a:ext cx="75077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de-DE" sz="800" dirty="0"/>
          </a:p>
          <a:p>
            <a:endParaRPr lang="de-DE" sz="20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de-DE" sz="2000" b="1" dirty="0">
                <a:solidFill>
                  <a:srgbClr val="C00000"/>
                </a:solidFill>
                <a:cs typeface="Calibri" panose="020F0502020204030204" pitchFamily="34" charset="0"/>
              </a:rPr>
              <a:t>Machbarkeitsstudie Gebäude 56:</a:t>
            </a:r>
          </a:p>
          <a:p>
            <a:endParaRPr lang="de-DE" sz="20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endParaRPr lang="de-DE" sz="20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de-DE" sz="2000" dirty="0"/>
              <a:t>Aufgabe an die Architekten:</a:t>
            </a:r>
          </a:p>
          <a:p>
            <a:r>
              <a:rPr lang="de-DE" sz="2000" dirty="0"/>
              <a:t>Prüfung von räumlichen Lösungen </a:t>
            </a:r>
          </a:p>
          <a:p>
            <a:r>
              <a:rPr lang="de-DE" sz="2000" dirty="0"/>
              <a:t>für die Nutzung einer Sporthalle und </a:t>
            </a:r>
          </a:p>
          <a:p>
            <a:r>
              <a:rPr lang="de-DE" sz="2000" dirty="0"/>
              <a:t>Mensa unter Erhalt der historischen </a:t>
            </a:r>
          </a:p>
          <a:p>
            <a:r>
              <a:rPr lang="de-DE" sz="2000" dirty="0"/>
              <a:t>Fassade sowie einer gewerblichen </a:t>
            </a:r>
          </a:p>
          <a:p>
            <a:r>
              <a:rPr lang="de-DE" sz="2000" dirty="0"/>
              <a:t>Nutzung, wie z.B. ein Handwerks- und Gewerbehof.</a:t>
            </a:r>
          </a:p>
        </p:txBody>
      </p:sp>
      <p:pic>
        <p:nvPicPr>
          <p:cNvPr id="8" name="Grafik 7" descr="H:\Abt. Erschliessung Hochbau\03 Hochbau\BWK\BWK43-44 IA2016-02\09  Dokumentation\25 Jun 2017\DSC_0228.JPG">
            <a:extLst>
              <a:ext uri="{FF2B5EF4-FFF2-40B4-BE49-F238E27FC236}">
                <a16:creationId xmlns:a16="http://schemas.microsoft.com/office/drawing/2014/main" id="{559B9752-8ABD-4B13-838F-E8BE7507EB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20" y="1943789"/>
            <a:ext cx="4104000" cy="26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0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6252" y="6027564"/>
            <a:ext cx="483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1200" dirty="0"/>
              <a:t>Quelle. Geoinformation</a:t>
            </a:r>
          </a:p>
          <a:p>
            <a:pPr marL="285750" indent="-285750">
              <a:buFontTx/>
              <a:buChar char="-"/>
            </a:pPr>
            <a:endParaRPr lang="de-DE" sz="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58192F-E577-4E14-96F2-434029003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43894" y="1815564"/>
            <a:ext cx="650053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9996" y="430326"/>
            <a:ext cx="5452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sz="2400" b="1" dirty="0">
                <a:solidFill>
                  <a:srgbClr val="C00000"/>
                </a:solidFill>
                <a:cs typeface="Arial" panose="020B0604020202020204" pitchFamily="34" charset="0"/>
              </a:rPr>
              <a:t>Aktuelle Sachstände</a:t>
            </a:r>
            <a:endParaRPr lang="de-DE" sz="2400" b="1" dirty="0"/>
          </a:p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de-DE" altLang="de-DE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2237" y="1133496"/>
            <a:ext cx="7663845" cy="505493"/>
          </a:xfrm>
          <a:prstGeom prst="rect">
            <a:avLst/>
          </a:prstGeom>
          <a:solidFill>
            <a:srgbClr val="D90011"/>
          </a:solidFill>
          <a:effectLst>
            <a:outerShdw blurRad="88900" dist="127000" dir="8100000" algn="tr" rotWithShape="0">
              <a:prstClr val="black">
                <a:alpha val="35000"/>
              </a:prstClr>
            </a:outerShdw>
          </a:effectLst>
        </p:spPr>
        <p:txBody>
          <a:bodyPr/>
          <a:lstStyle>
            <a:defPPr>
              <a:defRPr lang="de-DE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 b="1">
                <a:solidFill>
                  <a:schemeClr val="bg1"/>
                </a:solidFill>
                <a:latin typeface="+mn-lt"/>
                <a:cs typeface="ＭＳ Ｐゴシック" charset="0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Gebäude 56, Machbarkeitsstudie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765" y="6027564"/>
            <a:ext cx="483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1200" dirty="0"/>
              <a:t>Grundriss </a:t>
            </a:r>
          </a:p>
          <a:p>
            <a:pPr marL="285750" indent="-285750">
              <a:buFontTx/>
              <a:buChar char="-"/>
            </a:pPr>
            <a:endParaRPr lang="de-DE" sz="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B63FC6-1067-4754-845B-8F1D42C08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828400"/>
            <a:ext cx="6048000" cy="42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85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Neues CD_WAE 191030.pptx" id="{3B2C792B-FC3D-4997-B47A-69945FD4C574}" vid="{D6A82D27-E7CD-46FC-849D-1ED87252E11C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PowerPoint_Neues CD_SWAE 2020</Template>
  <TotalTime>0</TotalTime>
  <Words>306</Words>
  <Application>Microsoft Office PowerPoint</Application>
  <PresentationFormat>Bildschirmpräsentation (4:3)</PresentationFormat>
  <Paragraphs>75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Lendner, Jan-Christoph (Wirtschaft, Arbeit und Haefen)</dc:creator>
  <cp:lastModifiedBy>Opielka, Jürgen</cp:lastModifiedBy>
  <cp:revision>79</cp:revision>
  <dcterms:created xsi:type="dcterms:W3CDTF">2022-10-07T10:24:21Z</dcterms:created>
  <dcterms:modified xsi:type="dcterms:W3CDTF">2023-04-18T06:44:13Z</dcterms:modified>
</cp:coreProperties>
</file>