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22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300" r:id="rId5"/>
    <p:sldId id="260" r:id="rId6"/>
    <p:sldId id="296" r:id="rId7"/>
    <p:sldId id="280" r:id="rId8"/>
    <p:sldId id="277" r:id="rId9"/>
    <p:sldId id="261" r:id="rId10"/>
    <p:sldId id="262" r:id="rId11"/>
    <p:sldId id="263" r:id="rId12"/>
    <p:sldId id="293" r:id="rId13"/>
    <p:sldId id="278" r:id="rId14"/>
    <p:sldId id="265" r:id="rId15"/>
    <p:sldId id="294" r:id="rId16"/>
    <p:sldId id="274" r:id="rId17"/>
    <p:sldId id="283" r:id="rId18"/>
    <p:sldId id="289" r:id="rId19"/>
    <p:sldId id="290" r:id="rId20"/>
    <p:sldId id="284" r:id="rId21"/>
    <p:sldId id="285" r:id="rId22"/>
    <p:sldId id="295" r:id="rId23"/>
    <p:sldId id="297" r:id="rId24"/>
    <p:sldId id="298" r:id="rId25"/>
    <p:sldId id="299" r:id="rId26"/>
  </p:sldIdLst>
  <p:sldSz cx="9144000" cy="6858000" type="screen4x3"/>
  <p:notesSz cx="7104063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CC"/>
    <a:srgbClr val="AAC77B"/>
    <a:srgbClr val="9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773" autoAdjust="0"/>
  </p:normalViewPr>
  <p:slideViewPr>
    <p:cSldViewPr>
      <p:cViewPr>
        <p:scale>
          <a:sx n="70" d="100"/>
          <a:sy n="70" d="100"/>
        </p:scale>
        <p:origin x="-37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636" y="0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636" y="9722882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F2886C20-1048-46BF-85B4-7CA4EADFF6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42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36" y="0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09" y="4861441"/>
            <a:ext cx="5209646" cy="460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36" y="9722882"/>
            <a:ext cx="307842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3B1E7C87-032A-4DAE-A81D-7E9086844C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56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fld id="{E9D45B66-1CCC-4A32-8AB2-31BFD0150471}" type="slidenum">
              <a:rPr lang="de-DE" altLang="de-DE" sz="1300"/>
              <a:pPr/>
              <a:t>1</a:t>
            </a:fld>
            <a:endParaRPr lang="de-DE" altLang="de-DE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pitchFamily="34" charset="0"/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28600" y="250825"/>
            <a:ext cx="8686800" cy="6400800"/>
            <a:chOff x="144" y="144"/>
            <a:chExt cx="5472" cy="4032"/>
          </a:xfrm>
        </p:grpSpPr>
        <p:sp>
          <p:nvSpPr>
            <p:cNvPr id="3" name="Rectangle 18"/>
            <p:cNvSpPr>
              <a:spLocks noChangeArrowheads="1"/>
            </p:cNvSpPr>
            <p:nvPr/>
          </p:nvSpPr>
          <p:spPr bwMode="auto">
            <a:xfrm>
              <a:off x="144" y="2832"/>
              <a:ext cx="5472" cy="1344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algn="ctr"/>
              <a:endParaRPr lang="de-DE" altLang="de-DE"/>
            </a:p>
          </p:txBody>
        </p:sp>
        <p:pic>
          <p:nvPicPr>
            <p:cNvPr id="4" name="Picture 19" descr="Arbeitnehmerkammer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799"/>
              <a:ext cx="962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0" descr="Verlauf_Arbeitnehmerkamm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4"/>
              <a:ext cx="547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2384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476672"/>
            <a:ext cx="1943100" cy="554312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476672"/>
            <a:ext cx="5676900" cy="554312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136579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51392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685800" y="1295400"/>
            <a:ext cx="7772400" cy="4724400"/>
          </a:xfrm>
        </p:spPr>
        <p:txBody>
          <a:bodyPr/>
          <a:lstStyle/>
          <a:p>
            <a:pPr lvl="0"/>
            <a:r>
              <a:rPr lang="de-DE" noProof="0" smtClean="0"/>
              <a:t>Diagramm durch Klicken auf Symbol hinzufügen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338029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28600" y="250825"/>
            <a:ext cx="8686800" cy="6400800"/>
            <a:chOff x="144" y="144"/>
            <a:chExt cx="5472" cy="4032"/>
          </a:xfrm>
        </p:grpSpPr>
        <p:sp>
          <p:nvSpPr>
            <p:cNvPr id="3" name="Rectangle 18"/>
            <p:cNvSpPr>
              <a:spLocks noChangeArrowheads="1"/>
            </p:cNvSpPr>
            <p:nvPr/>
          </p:nvSpPr>
          <p:spPr bwMode="auto">
            <a:xfrm>
              <a:off x="144" y="2832"/>
              <a:ext cx="5472" cy="1344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algn="ctr"/>
              <a:endParaRPr lang="de-DE" altLang="de-DE">
                <a:solidFill>
                  <a:srgbClr val="000000"/>
                </a:solidFill>
              </a:endParaRPr>
            </a:p>
          </p:txBody>
        </p:sp>
        <p:pic>
          <p:nvPicPr>
            <p:cNvPr id="4" name="Picture 19" descr="Arbeitnehmerkammer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799"/>
              <a:ext cx="962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0" descr="Verlauf_Arbeitnehmerkamm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4"/>
              <a:ext cx="547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4199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68538" y="6381750"/>
            <a:ext cx="5471814" cy="384175"/>
          </a:xfrm>
          <a:prstGeom prst="rect">
            <a:avLst/>
          </a:prstGeom>
        </p:spPr>
        <p:txBody>
          <a:bodyPr/>
          <a:lstStyle>
            <a:lvl1pPr eaLnBrk="0" hangingPunct="0">
              <a:defRPr sz="1400" dirty="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Referat „Arbeitsmarkt- und Beschäftigungspolitik – Axel Weise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" name="Interaktive Schaltfläche: Anfang 1">
            <a:hlinkClick r:id="rId2" action="ppaction://hlinksldjump" highlightClick="1"/>
          </p:cNvPr>
          <p:cNvSpPr/>
          <p:nvPr userDrawn="1"/>
        </p:nvSpPr>
        <p:spPr bwMode="auto">
          <a:xfrm>
            <a:off x="8172400" y="6309320"/>
            <a:ext cx="648072" cy="288032"/>
          </a:xfrm>
          <a:prstGeom prst="actionButtonBeginning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76129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60513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6193283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dirty="0">
                <a:solidFill>
                  <a:srgbClr val="000000"/>
                </a:solidFill>
              </a:rPr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368475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dirty="0">
                <a:solidFill>
                  <a:srgbClr val="000000"/>
                </a:solidFill>
              </a:rPr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235076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60513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dirty="0">
                <a:solidFill>
                  <a:srgbClr val="000000"/>
                </a:solidFill>
              </a:rPr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2178733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dirty="0">
                <a:solidFill>
                  <a:srgbClr val="000000"/>
                </a:solidFill>
              </a:rPr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146976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108012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476672"/>
            <a:ext cx="5111750" cy="56494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008313" cy="4497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1807255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104147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60513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68538" y="6381750"/>
            <a:ext cx="5471814" cy="384175"/>
          </a:xfrm>
          <a:prstGeom prst="rect">
            <a:avLst/>
          </a:prstGeom>
        </p:spPr>
        <p:txBody>
          <a:bodyPr/>
          <a:lstStyle>
            <a:lvl1pPr eaLnBrk="0" hangingPunct="0">
              <a:defRPr sz="1400" dirty="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sz="1400" dirty="0" smtClean="0"/>
              <a:t>Referat „Arbeitsmarkt- und Beschäftigungspolitik – Axel Weise</a:t>
            </a:r>
            <a:endParaRPr lang="de-DE" altLang="de-DE" sz="1400" dirty="0"/>
          </a:p>
        </p:txBody>
      </p:sp>
      <p:sp>
        <p:nvSpPr>
          <p:cNvPr id="5" name="Interaktive Schaltfläche: Anfang 4">
            <a:hlinkClick r:id="rId2" action="ppaction://hlinksldjump" highlightClick="1"/>
          </p:cNvPr>
          <p:cNvSpPr/>
          <p:nvPr userDrawn="1"/>
        </p:nvSpPr>
        <p:spPr bwMode="auto">
          <a:xfrm>
            <a:off x="8172400" y="6309320"/>
            <a:ext cx="648072" cy="360040"/>
          </a:xfrm>
          <a:prstGeom prst="actionButtonBeginning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1401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60513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3978800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476672"/>
            <a:ext cx="1943100" cy="554312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476672"/>
            <a:ext cx="5676900" cy="554312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2172556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51392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685800" y="1295400"/>
            <a:ext cx="7772400" cy="4724400"/>
          </a:xfrm>
        </p:spPr>
        <p:txBody>
          <a:bodyPr/>
          <a:lstStyle/>
          <a:p>
            <a:pPr lvl="0"/>
            <a:r>
              <a:rPr lang="de-DE" noProof="0" smtClean="0"/>
              <a:t>Diagramm durch Klicken auf Symbol hinzufügen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290266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60513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6193283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dirty="0" smtClean="0"/>
              <a:t>Referat „Arbeitsmarkt- und Beschäftigungspolitik – Axel Weise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669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sz="1400" dirty="0" smtClean="0"/>
              <a:t>Referat „Arbeitsmarkt- und Beschäftigungspolitik – Axel Weise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443879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60513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dirty="0" smtClean="0"/>
              <a:t>Referat „Arbeitsmarkt- und Beschäftigungspolitik – Axel Weise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2188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1400"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r>
              <a:rPr lang="de-DE" altLang="de-DE" dirty="0" smtClean="0"/>
              <a:t>Referat „Arbeitsmarkt- und Beschäftigungspolitik – Axel Weise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8915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108012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476672"/>
            <a:ext cx="5111750" cy="56494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008313" cy="4497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214166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298172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60513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192838"/>
            <a:ext cx="5337175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Referent / Kooperation usw.</a:t>
            </a:r>
          </a:p>
        </p:txBody>
      </p:sp>
    </p:spTree>
    <p:extLst>
      <p:ext uri="{BB962C8B-B14F-4D97-AF65-F5344CB8AC3E}">
        <p14:creationId xmlns:p14="http://schemas.microsoft.com/office/powerpoint/2010/main" val="300004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-41275" y="0"/>
            <a:ext cx="9182100" cy="6627813"/>
            <a:chOff x="0" y="1"/>
            <a:chExt cx="5784" cy="4175"/>
          </a:xfrm>
        </p:grpSpPr>
        <p:grpSp>
          <p:nvGrpSpPr>
            <p:cNvPr id="1029" name="Group 8"/>
            <p:cNvGrpSpPr>
              <a:grpSpLocks/>
            </p:cNvGrpSpPr>
            <p:nvPr/>
          </p:nvGrpSpPr>
          <p:grpSpPr bwMode="auto">
            <a:xfrm>
              <a:off x="0" y="1"/>
              <a:ext cx="5784" cy="4175"/>
              <a:chOff x="0" y="1"/>
              <a:chExt cx="5784" cy="4175"/>
            </a:xfrm>
          </p:grpSpPr>
          <p:pic>
            <p:nvPicPr>
              <p:cNvPr id="1031" name="Picture 10" descr="Arbeitnehmerkammer_Logo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3977"/>
                <a:ext cx="627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Picture 11" descr="Verlauf_Arbeitnehmerkammer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" y="1"/>
                <a:ext cx="5760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3" name="Line 12"/>
              <p:cNvSpPr>
                <a:spLocks noChangeShapeType="1"/>
              </p:cNvSpPr>
              <p:nvPr/>
            </p:nvSpPr>
            <p:spPr bwMode="auto">
              <a:xfrm>
                <a:off x="0" y="3840"/>
                <a:ext cx="576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032" name="Text Box 13"/>
            <p:cNvSpPr txBox="1">
              <a:spLocks noChangeArrowheads="1"/>
            </p:cNvSpPr>
            <p:nvPr/>
          </p:nvSpPr>
          <p:spPr bwMode="auto">
            <a:xfrm>
              <a:off x="336" y="240"/>
              <a:ext cx="5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endParaRPr lang="de-DE" smtClean="0">
                <a:latin typeface="News Gothic" pitchFamily="28" charset="0"/>
                <a:cs typeface="+mn-cs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41438"/>
            <a:ext cx="77724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smtClean="0"/>
          </a:p>
          <a:p>
            <a:pPr lvl="0"/>
            <a:endParaRPr lang="de-DE" altLang="de-DE" smtClean="0"/>
          </a:p>
          <a:p>
            <a:pPr lvl="0"/>
            <a:endParaRPr lang="de-DE" altLang="de-DE" smtClean="0"/>
          </a:p>
          <a:p>
            <a:pPr lvl="0"/>
            <a:endParaRPr lang="de-DE" altLang="de-DE" smtClean="0"/>
          </a:p>
          <a:p>
            <a:pPr lvl="0"/>
            <a:r>
              <a:rPr lang="de-DE" altLang="de-DE" smtClean="0"/>
              <a:t>			TEXT</a:t>
            </a:r>
          </a:p>
        </p:txBody>
      </p:sp>
      <p:sp>
        <p:nvSpPr>
          <p:cNvPr id="1028" name="Textfeld 4"/>
          <p:cNvSpPr txBox="1">
            <a:spLocks noChangeArrowheads="1"/>
          </p:cNvSpPr>
          <p:nvPr userDrawn="1"/>
        </p:nvSpPr>
        <p:spPr bwMode="auto">
          <a:xfrm>
            <a:off x="630238" y="0"/>
            <a:ext cx="777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de-DE" altLang="de-DE" sz="2000" dirty="0" smtClean="0">
                <a:solidFill>
                  <a:schemeClr val="bg1"/>
                </a:solidFill>
              </a:rPr>
              <a:t>Workshop</a:t>
            </a:r>
            <a:r>
              <a:rPr lang="de-DE" altLang="de-DE" sz="2000" baseline="0" dirty="0" smtClean="0">
                <a:solidFill>
                  <a:schemeClr val="bg1"/>
                </a:solidFill>
              </a:rPr>
              <a:t> Arbeit 4.0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-41275" y="0"/>
            <a:ext cx="9182100" cy="6627813"/>
            <a:chOff x="0" y="1"/>
            <a:chExt cx="5784" cy="4175"/>
          </a:xfrm>
        </p:grpSpPr>
        <p:grpSp>
          <p:nvGrpSpPr>
            <p:cNvPr id="1029" name="Group 8"/>
            <p:cNvGrpSpPr>
              <a:grpSpLocks/>
            </p:cNvGrpSpPr>
            <p:nvPr/>
          </p:nvGrpSpPr>
          <p:grpSpPr bwMode="auto">
            <a:xfrm>
              <a:off x="0" y="1"/>
              <a:ext cx="5784" cy="4175"/>
              <a:chOff x="0" y="1"/>
              <a:chExt cx="5784" cy="4175"/>
            </a:xfrm>
          </p:grpSpPr>
          <p:pic>
            <p:nvPicPr>
              <p:cNvPr id="1031" name="Picture 10" descr="Arbeitnehmerkammer_Logo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3977"/>
                <a:ext cx="627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Picture 11" descr="Verlauf_Arbeitnehmerkammer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" y="1"/>
                <a:ext cx="5760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3" name="Line 12"/>
              <p:cNvSpPr>
                <a:spLocks noChangeShapeType="1"/>
              </p:cNvSpPr>
              <p:nvPr/>
            </p:nvSpPr>
            <p:spPr bwMode="auto">
              <a:xfrm>
                <a:off x="0" y="3840"/>
                <a:ext cx="576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2" name="Text Box 13"/>
            <p:cNvSpPr txBox="1">
              <a:spLocks noChangeArrowheads="1"/>
            </p:cNvSpPr>
            <p:nvPr/>
          </p:nvSpPr>
          <p:spPr bwMode="auto">
            <a:xfrm>
              <a:off x="336" y="240"/>
              <a:ext cx="5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endParaRPr lang="de-DE" smtClean="0">
                <a:solidFill>
                  <a:srgbClr val="000000"/>
                </a:solidFill>
                <a:latin typeface="News Gothic" pitchFamily="28" charset="0"/>
                <a:cs typeface="+mn-cs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41438"/>
            <a:ext cx="77724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smtClean="0"/>
          </a:p>
          <a:p>
            <a:pPr lvl="0"/>
            <a:endParaRPr lang="de-DE" altLang="de-DE" smtClean="0"/>
          </a:p>
          <a:p>
            <a:pPr lvl="0"/>
            <a:endParaRPr lang="de-DE" altLang="de-DE" smtClean="0"/>
          </a:p>
          <a:p>
            <a:pPr lvl="0"/>
            <a:endParaRPr lang="de-DE" altLang="de-DE" smtClean="0"/>
          </a:p>
          <a:p>
            <a:pPr lvl="0"/>
            <a:r>
              <a:rPr lang="de-DE" altLang="de-DE" smtClean="0"/>
              <a:t>			TEXT</a:t>
            </a:r>
          </a:p>
        </p:txBody>
      </p:sp>
      <p:sp>
        <p:nvSpPr>
          <p:cNvPr id="1028" name="Textfeld 4"/>
          <p:cNvSpPr txBox="1">
            <a:spLocks noChangeArrowheads="1"/>
          </p:cNvSpPr>
          <p:nvPr userDrawn="1"/>
        </p:nvSpPr>
        <p:spPr bwMode="auto">
          <a:xfrm>
            <a:off x="630238" y="0"/>
            <a:ext cx="777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de-DE" altLang="de-DE" sz="2000" dirty="0" smtClean="0">
                <a:solidFill>
                  <a:srgbClr val="FFFFFF"/>
                </a:solidFill>
              </a:rPr>
              <a:t>Arbeit 4.0</a:t>
            </a:r>
            <a:endParaRPr lang="de-DE" altLang="de-DE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  <a:cs typeface="ＭＳ Ｐゴシック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News Gothic" pitchFamily="28" charset="0"/>
          <a:ea typeface="ＭＳ Ｐゴシック" pitchFamily="28" charset="-128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7.xml"/><Relationship Id="rId7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504056"/>
          </a:xfrm>
        </p:spPr>
        <p:txBody>
          <a:bodyPr/>
          <a:lstStyle/>
          <a:p>
            <a:r>
              <a:rPr lang="de-DE" dirty="0"/>
              <a:t>Logistik / Hafenlogistik (HHLA in HH) – </a:t>
            </a:r>
            <a:r>
              <a:rPr lang="de-DE" dirty="0" smtClean="0"/>
              <a:t>(2)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1294"/>
            <a:ext cx="8946839" cy="474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teraktive Schaltfläche: Film 2">
            <a:hlinkClick r:id="rId3" action="ppaction://hlinksldjump" highlightClick="1"/>
          </p:cNvPr>
          <p:cNvSpPr/>
          <p:nvPr/>
        </p:nvSpPr>
        <p:spPr bwMode="auto">
          <a:xfrm>
            <a:off x="251520" y="5805264"/>
            <a:ext cx="792088" cy="288032"/>
          </a:xfrm>
          <a:prstGeom prst="actionButtonMovie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7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Stahlproduktion in Bremen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Die Hütte ist auf einem hohen technischen Standard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Hat aber verglichen mit anderen Standorten und Mitbewerbern im Automatisierungsbereich Nachholbedarf. Außerdem Generalsanierung der Hardware (z. B. Hochofen) erforderlich.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In vielen Bereichen der Produktion sieht man kaum noch bis keine MA.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2000" dirty="0" smtClean="0"/>
              <a:t>z. B. </a:t>
            </a:r>
            <a:r>
              <a:rPr lang="de-DE" sz="2000" dirty="0" smtClean="0">
                <a:hlinkClick r:id="rId2" action="ppaction://hlinksldjump"/>
              </a:rPr>
              <a:t>Warmwalzstraße</a:t>
            </a:r>
            <a:endParaRPr lang="de-DE" sz="2000" dirty="0" smtClean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2000" dirty="0" smtClean="0"/>
              <a:t>z. B. Hochregallager für die Coils (1 Coil bis zu 45 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Der historische Entwicklungskontext der Automatisierung = CTA bei HHLA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Weitere </a:t>
            </a:r>
            <a:r>
              <a:rPr lang="de-DE" sz="2000" dirty="0"/>
              <a:t>Optionen für Automatisierung: selbstfahrende „CC“ (</a:t>
            </a:r>
            <a:r>
              <a:rPr lang="de-DE" sz="2000" dirty="0" smtClean="0"/>
              <a:t>Coil-Carrier </a:t>
            </a:r>
            <a:r>
              <a:rPr lang="de-DE" sz="2000" dirty="0"/>
              <a:t>– analog zu </a:t>
            </a:r>
            <a:r>
              <a:rPr lang="de-DE" sz="2000" dirty="0" smtClean="0"/>
              <a:t>VC)</a:t>
            </a:r>
            <a:endParaRPr lang="de-DE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9958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IT – Softwareentwicklung, Lösungen und </a:t>
            </a:r>
            <a:r>
              <a:rPr lang="de-DE" dirty="0" smtClean="0"/>
              <a:t>Consulting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124744"/>
            <a:ext cx="7772400" cy="48950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Breites Feld von Spezialanwendungen (MEWIS / GOVERNIKUS) bis zu Komplettlösungen für die Industrie und Logistik (Siemens / ATOS)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IT-Sektor spielt jetzt schon eine wichtige Rolle bei Automatisierungs- und </a:t>
            </a:r>
            <a:r>
              <a:rPr lang="de-DE" sz="1800" dirty="0" smtClean="0"/>
              <a:t>Digitalisierungsprojekten in </a:t>
            </a:r>
            <a:r>
              <a:rPr lang="de-DE" sz="1800" dirty="0"/>
              <a:t>allen Bereichen der Wirtschaft und der Dienstleistung </a:t>
            </a:r>
            <a:r>
              <a:rPr lang="de-DE" sz="1800" dirty="0" smtClean="0"/>
              <a:t>als Zulieferer von Lösungen und </a:t>
            </a:r>
            <a:r>
              <a:rPr lang="de-DE" sz="1800" dirty="0"/>
              <a:t>wird dies auch bei Konzepten für Industrie-4.0-Lösungen </a:t>
            </a:r>
            <a:r>
              <a:rPr lang="de-DE" sz="1800" dirty="0" smtClean="0"/>
              <a:t>tun.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Viele Betriebe haben noch die klassische Start-up Mentalität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dirty="0"/>
              <a:t>Hohe Identifikation der </a:t>
            </a:r>
            <a:r>
              <a:rPr lang="de-DE" dirty="0" err="1"/>
              <a:t>MitarbeiterInnen</a:t>
            </a:r>
            <a:r>
              <a:rPr lang="de-DE" dirty="0"/>
              <a:t> mit den Produkten und dem </a:t>
            </a:r>
            <a:r>
              <a:rPr lang="de-DE" dirty="0" smtClean="0"/>
              <a:t>Unternehmen.</a:t>
            </a:r>
            <a:endParaRPr lang="de-DE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dirty="0"/>
              <a:t>Teilweise sehr gute Bezahlung, die z</a:t>
            </a:r>
            <a:r>
              <a:rPr lang="de-DE" dirty="0" smtClean="0"/>
              <a:t>. T</a:t>
            </a:r>
            <a:r>
              <a:rPr lang="de-DE" dirty="0"/>
              <a:t>. aber auch auf </a:t>
            </a:r>
            <a:r>
              <a:rPr lang="de-DE" dirty="0" smtClean="0"/>
              <a:t>erheblichen Problemen </a:t>
            </a:r>
            <a:r>
              <a:rPr lang="de-DE" dirty="0"/>
              <a:t>bei der Personalrekrutierung beruht und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dirty="0"/>
              <a:t>der sog. Vertrauensarbeitszeit, kombiniert mit zielorientierter Projektarbeit.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Oft Individualvereinbarungen, mit wenig/ keiner Tarifbindung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Oder z. B. Siemens:	Klassische Sozialpartnerschaft mit 					Tarifbindung und zusätzlichen Leistungen</a:t>
            </a:r>
            <a:endParaRPr lang="de-DE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21329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519064"/>
          </a:xfrm>
        </p:spPr>
        <p:txBody>
          <a:bodyPr/>
          <a:lstStyle/>
          <a:p>
            <a:r>
              <a:rPr lang="de-DE" dirty="0" smtClean="0"/>
              <a:t>Der umgekehrte Fall: Öffentlicher Dienst / Gesundheit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124744"/>
            <a:ext cx="7772400" cy="48950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Unterschied zu Industrie 4.0 - Personalabbau hat bereits stattgefunden, von 2000 – 2012 im Kernbereich der </a:t>
            </a:r>
            <a:r>
              <a:rPr lang="de-DE" sz="1800" dirty="0" err="1" smtClean="0"/>
              <a:t>öff</a:t>
            </a:r>
            <a:r>
              <a:rPr lang="de-DE" sz="1800" dirty="0" smtClean="0"/>
              <a:t>.  Verwaltung 14%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Hohes Maß an Verdichtung und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Krankheitstage 23/Jahr, in einigen Dienststellen bis 28 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Koll. würden in ihrer Verzweiflung Entlastungseffekte durch Digitalisierung „dankend“ aufnehmen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PR scheinen in der Überwachung der wichtigen Aspekte - Verhinderung von Anwesenheits- und Verhaltenskontrolle und Datenschutz - hoch sensibel und gut geschult.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Problem: In vielen Fällen wird die Digitalisierung schlecht gemacht!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1800" dirty="0" smtClean="0"/>
              <a:t>Für Implementierung und Schulung kein Geld.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1800" dirty="0" smtClean="0"/>
              <a:t>Wegen konzeptioneller Probleme z. B. parallele Führung von digitalen und Papierakten.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Auf diese Art führt die Digitalisierung anstelle von Entlastung zu Mehrarbeit?!</a:t>
            </a:r>
            <a:endParaRPr lang="de-DE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1387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519064"/>
          </a:xfrm>
        </p:spPr>
        <p:txBody>
          <a:bodyPr/>
          <a:lstStyle/>
          <a:p>
            <a:r>
              <a:rPr lang="de-DE" dirty="0" smtClean="0"/>
              <a:t>Einzelhandel – Wilder Westen mitten in Bremen?!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124744"/>
            <a:ext cx="7772400" cy="48950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In HB 28.000 Beschäftigte (dv. ca. 8.000 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2" action="ppaction://hlinksldjump"/>
              </a:rPr>
              <a:t>Frauenanteil ca. 2/3, Teilzeitquote ca. die Hälfte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Arbeitsbedingungen auf „unterirdischem“ Niveau</a:t>
            </a:r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sz="2000" dirty="0"/>
              <a:t>k</a:t>
            </a:r>
            <a:r>
              <a:rPr lang="de-DE" sz="2000" dirty="0" smtClean="0"/>
              <a:t>nappe </a:t>
            </a:r>
            <a:r>
              <a:rPr lang="de-DE" sz="2000" dirty="0"/>
              <a:t>Personalbemessung und Leistungsdruck,</a:t>
            </a:r>
            <a:endParaRPr lang="de-DE" sz="2000" dirty="0" smtClean="0"/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sz="2000" dirty="0" smtClean="0"/>
              <a:t>völlig </a:t>
            </a:r>
            <a:r>
              <a:rPr lang="de-DE" sz="2000" dirty="0"/>
              <a:t>flexible Arbeitszeiten, möglichst auf Abruf,</a:t>
            </a:r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sz="2000" dirty="0" smtClean="0"/>
              <a:t>keine </a:t>
            </a:r>
            <a:r>
              <a:rPr lang="de-DE" sz="2000" dirty="0"/>
              <a:t>verlässlichen regelmäßigen freien Tage,</a:t>
            </a:r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sz="2000" dirty="0"/>
              <a:t>w</a:t>
            </a:r>
            <a:r>
              <a:rPr lang="de-DE" sz="2000" dirty="0" smtClean="0"/>
              <a:t>enn </a:t>
            </a:r>
            <a:r>
              <a:rPr lang="de-DE" sz="2000" dirty="0"/>
              <a:t>Interessenvertretung vorhanden i.d.R. nicht vor Ort</a:t>
            </a:r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sz="2000" dirty="0"/>
              <a:t>Druck und Mobbing, z</a:t>
            </a:r>
            <a:r>
              <a:rPr lang="de-DE" sz="2000" dirty="0" smtClean="0"/>
              <a:t>. B</a:t>
            </a:r>
            <a:r>
              <a:rPr lang="de-DE" sz="2000" dirty="0"/>
              <a:t>. bei Personalabbau</a:t>
            </a:r>
          </a:p>
          <a:p>
            <a:pPr marL="628650" indent="-284400">
              <a:buFont typeface="Arial" panose="020B0604020202020204" pitchFamily="34" charset="0"/>
              <a:buChar char="•"/>
            </a:pPr>
            <a:r>
              <a:rPr lang="de-DE" sz="2000" dirty="0"/>
              <a:t>geringe Qualifikationen, niedrige Löhne - Beschäftigte leicht </a:t>
            </a:r>
            <a:r>
              <a:rPr lang="de-DE" sz="2000" dirty="0" smtClean="0"/>
              <a:t>austauschbar</a:t>
            </a:r>
            <a:r>
              <a:rPr lang="de-DE" sz="2000" dirty="0"/>
              <a:t>, Folge: geringe </a:t>
            </a:r>
            <a:r>
              <a:rPr lang="de-DE" sz="2000" dirty="0" smtClean="0"/>
              <a:t>Marktmacht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Dennoch Subjektivierung der Arbeit auch hier?!</a:t>
            </a:r>
          </a:p>
          <a:p>
            <a:r>
              <a:rPr lang="de-DE" sz="2000" dirty="0" smtClean="0"/>
              <a:t>Ursachen: </a:t>
            </a:r>
            <a:r>
              <a:rPr lang="de-DE" sz="2000" dirty="0" smtClean="0">
                <a:hlinkClick r:id="rId3" action="ppaction://hlinksldjump"/>
              </a:rPr>
              <a:t>Digitalisierung</a:t>
            </a:r>
            <a:r>
              <a:rPr lang="de-DE" sz="2000" dirty="0" smtClean="0"/>
              <a:t> und/oder Globalisierung?!</a:t>
            </a:r>
          </a:p>
          <a:p>
            <a:r>
              <a:rPr lang="de-DE" sz="2000" dirty="0" smtClean="0"/>
              <a:t>Marktmacht z. B. der Monopole der Lebensmittelkonzerne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25180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algn="ctr"/>
            <a:r>
              <a:rPr lang="de-DE" sz="3200" dirty="0" smtClean="0"/>
              <a:t>Vielen Dank für Ihre Aufmerksamkeit</a:t>
            </a:r>
            <a:endParaRPr lang="de-DE" sz="32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14340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3200" b="1" dirty="0" smtClean="0"/>
              <a:t>Reserve Folien</a:t>
            </a:r>
            <a:endParaRPr lang="de-DE" sz="3200" b="1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77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83568" y="836712"/>
            <a:ext cx="7772400" cy="51110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Ent-Betrieblichung durch aktive Gestaltung z. B. von Mobilarbeit entgegenwirken (s. Beispiel BMW).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Die Verteilungsfrage wieder aktiv in den Fokus nehmen, insbesondere unter dem Fokus Zeitsouveränität und Arbeitszeitverkürzung bei vollem Lohnausgleich.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Potenzial an hoch qualifizierten Industriearbeitern halten und ausbauen – Kollaborationsszenario Mensch-Roboter aktiv entwickeln.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Zukunftssichere Aus- und Weiterbildung entwickeln  – neue </a:t>
            </a:r>
            <a:r>
              <a:rPr lang="de-DE" sz="2000" dirty="0" err="1" smtClean="0"/>
              <a:t>Soft-skills</a:t>
            </a:r>
            <a:r>
              <a:rPr lang="de-DE" sz="2000" dirty="0" smtClean="0"/>
              <a:t> </a:t>
            </a:r>
            <a:r>
              <a:rPr lang="de-DE" sz="2000" dirty="0"/>
              <a:t>entwickeln (neue Kopfnoten nach Gunter </a:t>
            </a:r>
            <a:r>
              <a:rPr lang="de-DE" sz="2000" dirty="0" err="1"/>
              <a:t>Dueck</a:t>
            </a:r>
            <a:r>
              <a:rPr lang="de-DE" sz="2000" dirty="0"/>
              <a:t>).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Für Teilbelegschaften ohne Qualifizierungsoption Möglichkeiten der sozialverträglichen Frühverrentung reaktivieren.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Möglichkeiten der Verknüpfungen von technischen und sozialen Innovationen erschließen und entwickeln.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>
                <a:solidFill>
                  <a:srgbClr val="000000"/>
                </a:solidFill>
              </a:rPr>
              <a:t>Referat „Arbeitsmarkt- und Beschäftigungspolitik – Axel Weise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80926"/>
          </a:xfrm>
        </p:spPr>
        <p:txBody>
          <a:bodyPr/>
          <a:lstStyle/>
          <a:p>
            <a:pPr algn="ctr"/>
            <a:r>
              <a:rPr lang="de-DE" dirty="0" smtClean="0"/>
              <a:t>Gestaltungsoptionen I: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64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Gestaltungsoptionen </a:t>
            </a:r>
            <a:r>
              <a:rPr lang="de-DE" dirty="0" smtClean="0"/>
              <a:t>II: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980728"/>
            <a:ext cx="7772400" cy="46783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Da, wo Digitalisierung Substitutionseffekte für bereits abgebautes Personal liefern könnte (öffentliche Verwaltung / Krankenhäuser), muss Digitalisierung konsequent implementiert werden. „Das kostet am </a:t>
            </a:r>
            <a:r>
              <a:rPr lang="de-DE" sz="2000" dirty="0" smtClean="0"/>
              <a:t>Anfang </a:t>
            </a:r>
            <a:r>
              <a:rPr lang="de-DE" sz="2000" dirty="0"/>
              <a:t>Geld!“ sagen die PRs.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Nachhaltigkeitspotentiale </a:t>
            </a:r>
            <a:r>
              <a:rPr lang="de-DE" sz="2000" dirty="0"/>
              <a:t>z</a:t>
            </a:r>
            <a:r>
              <a:rPr lang="de-DE" sz="2000" dirty="0" smtClean="0"/>
              <a:t>. B</a:t>
            </a:r>
            <a:r>
              <a:rPr lang="de-DE" sz="2000" dirty="0"/>
              <a:t>. beim </a:t>
            </a:r>
            <a:r>
              <a:rPr lang="de-DE" sz="2000" dirty="0" smtClean="0"/>
              <a:t>3D-Druck </a:t>
            </a:r>
            <a:r>
              <a:rPr lang="de-DE" sz="2000" dirty="0"/>
              <a:t>ausschöpfen: Materialeffizienz, Wegfall von Lieferketten und Transporten.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Datenschutz </a:t>
            </a:r>
            <a:r>
              <a:rPr lang="de-DE" sz="2000" dirty="0"/>
              <a:t>in allen gesellschaftlichen Feldern aktiv gestalten.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Selbstkritische </a:t>
            </a:r>
            <a:r>
              <a:rPr lang="de-DE" sz="2000" dirty="0"/>
              <a:t>Haltung zu den eigenen Daten (</a:t>
            </a:r>
            <a:r>
              <a:rPr lang="de-DE" sz="2000" dirty="0" err="1"/>
              <a:t>self</a:t>
            </a:r>
            <a:r>
              <a:rPr lang="de-DE" sz="2000" dirty="0"/>
              <a:t>-tracking / livelogging</a:t>
            </a:r>
            <a:r>
              <a:rPr lang="de-DE" sz="2000" dirty="0" smtClean="0"/>
              <a:t>?). Keine Implantation von RFID-Chips!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Bewusster Umgang mit Online-Geschäften aller Art: </a:t>
            </a:r>
            <a:r>
              <a:rPr lang="de-DE" sz="2000" dirty="0" smtClean="0"/>
              <a:t>(Online </a:t>
            </a:r>
            <a:r>
              <a:rPr lang="de-DE" sz="2000" dirty="0"/>
              <a:t>ist eben nicht immer billiger, meisten von schlechterer Qualität und </a:t>
            </a:r>
            <a:r>
              <a:rPr lang="de-DE" sz="2000" dirty="0" smtClean="0"/>
              <a:t>i.d.R. </a:t>
            </a:r>
            <a:r>
              <a:rPr lang="de-DE" sz="2000" dirty="0"/>
              <a:t>nicht </a:t>
            </a:r>
            <a:r>
              <a:rPr lang="de-DE" sz="2000" dirty="0" smtClean="0"/>
              <a:t>nachhaltig!)</a:t>
            </a:r>
            <a:endParaRPr lang="de-DE" sz="2000" dirty="0"/>
          </a:p>
          <a:p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>
                <a:solidFill>
                  <a:srgbClr val="000000"/>
                </a:solidFill>
              </a:rPr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33818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Funktionsweise Industrie 3.0 - GPS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5" y="910208"/>
            <a:ext cx="7975773" cy="51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teraktive Schaltfläche: Zurück oder Vorherige(r) 4">
            <a:hlinkClick r:id="" action="ppaction://hlinkshowjump?jump=lastslideviewed" highlightClick="1"/>
          </p:cNvPr>
          <p:cNvSpPr/>
          <p:nvPr/>
        </p:nvSpPr>
        <p:spPr bwMode="auto">
          <a:xfrm>
            <a:off x="8028384" y="548680"/>
            <a:ext cx="720080" cy="360040"/>
          </a:xfrm>
          <a:prstGeom prst="actionButtonBackPrevious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5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altLang="de-DE" dirty="0" smtClean="0"/>
          </a:p>
          <a:p>
            <a:pPr algn="ctr"/>
            <a:endParaRPr lang="de-DE" altLang="de-DE" dirty="0" smtClean="0"/>
          </a:p>
          <a:p>
            <a:pPr algn="ctr"/>
            <a:r>
              <a:rPr lang="de-DE" altLang="de-DE" sz="3200" dirty="0" smtClean="0"/>
              <a:t>Zukunft der Arbeit</a:t>
            </a:r>
          </a:p>
          <a:p>
            <a:pPr algn="ctr"/>
            <a:r>
              <a:rPr lang="de-DE" altLang="de-DE" sz="3200" dirty="0" smtClean="0"/>
              <a:t>Arbeiten 4.0</a:t>
            </a:r>
          </a:p>
          <a:p>
            <a:pPr algn="ctr"/>
            <a:endParaRPr lang="de-DE" altLang="de-DE" sz="3200" dirty="0" smtClean="0"/>
          </a:p>
          <a:p>
            <a:pPr algn="ctr"/>
            <a:r>
              <a:rPr lang="de-DE" altLang="de-DE" sz="3200" dirty="0" smtClean="0"/>
              <a:t>Momentaufnahmen aus Branchen und Betrieben in Bremen</a:t>
            </a:r>
          </a:p>
        </p:txBody>
      </p:sp>
      <p:sp>
        <p:nvSpPr>
          <p:cNvPr id="13316" name="Fußzeilenplatzhalter 3"/>
          <p:cNvSpPr>
            <a:spLocks noGrp="1"/>
          </p:cNvSpPr>
          <p:nvPr>
            <p:ph type="ftr" sz="quarter" idx="10"/>
          </p:nvPr>
        </p:nvSpPr>
        <p:spPr bwMode="auto">
          <a:xfrm>
            <a:off x="2268538" y="6381750"/>
            <a:ext cx="5183782" cy="38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de-DE" altLang="de-DE" sz="1400" dirty="0" smtClean="0"/>
              <a:t>Referat „Arbeitsmarkt- und Beschäftigungspolitik – Axel Weise</a:t>
            </a:r>
            <a:endParaRPr lang="de-DE" alt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 Industrie </a:t>
            </a:r>
            <a:r>
              <a:rPr lang="de-DE" dirty="0" smtClean="0"/>
              <a:t>4.0 </a:t>
            </a:r>
            <a:r>
              <a:rPr lang="de-DE" dirty="0"/>
              <a:t>- </a:t>
            </a:r>
            <a:r>
              <a:rPr lang="de-DE" dirty="0" smtClean="0"/>
              <a:t>CPS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36" y="890563"/>
            <a:ext cx="7195648" cy="520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teraktive Schaltfläche: Zurück oder Vorherige(r) 4">
            <a:hlinkClick r:id="" action="ppaction://hlinkshowjump?jump=lastslideviewed" highlightClick="1"/>
          </p:cNvPr>
          <p:cNvSpPr/>
          <p:nvPr/>
        </p:nvSpPr>
        <p:spPr bwMode="auto">
          <a:xfrm>
            <a:off x="8028384" y="548680"/>
            <a:ext cx="720080" cy="360040"/>
          </a:xfrm>
          <a:prstGeom prst="actionButtonBackPrevious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32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Einzelhandel Frauenquote und Vollzeit / Teilzeit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  <p:sp>
        <p:nvSpPr>
          <p:cNvPr id="7" name="Interaktive Schaltfläche: Zurück oder Vorherige(r) 6">
            <a:hlinkClick r:id="" action="ppaction://hlinkshowjump?jump=lastslideviewed" highlightClick="1"/>
          </p:cNvPr>
          <p:cNvSpPr/>
          <p:nvPr/>
        </p:nvSpPr>
        <p:spPr bwMode="auto">
          <a:xfrm>
            <a:off x="8028384" y="548680"/>
            <a:ext cx="720080" cy="360040"/>
          </a:xfrm>
          <a:prstGeom prst="actionButtonBackPrevious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60424"/>
            <a:ext cx="7772400" cy="364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CTA im Detail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  <p:sp>
        <p:nvSpPr>
          <p:cNvPr id="7" name="Interaktive Schaltfläche: Zurück oder Vorherige(r) 6">
            <a:hlinkClick r:id="" action="ppaction://hlinkshowjump?jump=lastslideviewed" highlightClick="1"/>
          </p:cNvPr>
          <p:cNvSpPr/>
          <p:nvPr/>
        </p:nvSpPr>
        <p:spPr bwMode="auto">
          <a:xfrm>
            <a:off x="8028384" y="548680"/>
            <a:ext cx="720080" cy="360040"/>
          </a:xfrm>
          <a:prstGeom prst="actionButtonBackPrevious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80728"/>
            <a:ext cx="4032449" cy="240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501008"/>
            <a:ext cx="4259757" cy="243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1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Warmwalzstraße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  <p:sp>
        <p:nvSpPr>
          <p:cNvPr id="7" name="Interaktive Schaltfläche: Zurück oder Vorherige(r) 6">
            <a:hlinkClick r:id="" action="ppaction://hlinkshowjump?jump=lastslideviewed" highlightClick="1"/>
          </p:cNvPr>
          <p:cNvSpPr/>
          <p:nvPr/>
        </p:nvSpPr>
        <p:spPr bwMode="auto">
          <a:xfrm>
            <a:off x="8028384" y="548680"/>
            <a:ext cx="720080" cy="360040"/>
          </a:xfrm>
          <a:prstGeom prst="actionButtonBackPrevious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50735"/>
            <a:ext cx="6768751" cy="534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8" y="1196752"/>
            <a:ext cx="6627530" cy="4320480"/>
          </a:xfrm>
          <a:prstGeom prst="rect">
            <a:avLst/>
          </a:prstGeom>
          <a:noFill/>
          <a:ln>
            <a:noFill/>
          </a:ln>
          <a:effectLst>
            <a:glow rad="1460500">
              <a:schemeClr val="accent3">
                <a:lumMod val="95000"/>
                <a:alpha val="15000"/>
              </a:schemeClr>
            </a:glow>
            <a:outerShdw dist="35921" dir="2700000" algn="ctr" rotWithShape="0">
              <a:schemeClr val="bg2"/>
            </a:outerShdw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Geschichte des Bar-Codes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smtClean="0"/>
              <a:t>Referat „Arbeitsmarkt- und Beschäftigungspolitik – Axel Weise</a:t>
            </a:r>
            <a:endParaRPr lang="de-DE" altLang="de-DE" sz="1400" dirty="0"/>
          </a:p>
        </p:txBody>
      </p:sp>
      <p:sp>
        <p:nvSpPr>
          <p:cNvPr id="7" name="Interaktive Schaltfläche: Zurück oder Vorherige(r) 6">
            <a:hlinkClick r:id="" action="ppaction://hlinkshowjump?jump=lastslideviewed" highlightClick="1"/>
          </p:cNvPr>
          <p:cNvSpPr/>
          <p:nvPr/>
        </p:nvSpPr>
        <p:spPr bwMode="auto">
          <a:xfrm>
            <a:off x="8028384" y="548680"/>
            <a:ext cx="720080" cy="360040"/>
          </a:xfrm>
          <a:prstGeom prst="actionButtonBackPrevious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910208"/>
            <a:ext cx="7772400" cy="50390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Erfindung 1948 in USA  -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Joseph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Woodland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und Bernard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Silver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Einsatz verlief schleppend: erste Experimente US-Eisenbahnen zur Beschriftung von Waggons in den 60ern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Erste Beschrifter und Lesegeräte wurden in einigen Supermärkten in den USA 1967 aufgestellt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1973 einigten sich Händler und Hersteller auf einen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1976 einigte man sich in Europa auf einen Standard</a:t>
            </a:r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Die erste Scannerkasse stand im Oktober 1977 in einem Supermarkt in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Augsburg.</a:t>
            </a:r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1979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waren gerade mal neun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Scannerkassen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im Einsatz, aber schon 15.000 Produkte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EAN-codiert.</a:t>
            </a:r>
          </a:p>
          <a:p>
            <a:pPr marL="630000" lvl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Und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fünf Jahre nach Einführung des Strichcodes in Deutschland, im Juni 1982 standen in 66 deutschen Supermärkten insgesamt 535 Scannerkassen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Endgültige Durchsetzung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Scanner- und Strichcode-Technik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zweiten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Hälfte der achtziger Jahre.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Ab 1984 hatten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fast alle in Deutschland verkauften Lebensmittel einen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Strichcode.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Und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Ende der achtziger Jahre waren Scannerkassen angeblich flächendeckend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installiert (Ausnahme Aldi Nord: erst 2002)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  <p:pic>
        <p:nvPicPr>
          <p:cNvPr id="5" name="Inhaltsplatzhalt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64896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6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Betriebsrecherche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836712"/>
            <a:ext cx="7772400" cy="4678362"/>
          </a:xfrm>
        </p:spPr>
        <p:txBody>
          <a:bodyPr/>
          <a:lstStyle/>
          <a:p>
            <a:endParaRPr lang="de-DE" sz="2200" dirty="0" smtClean="0"/>
          </a:p>
          <a:p>
            <a:r>
              <a:rPr lang="de-DE" sz="2200" dirty="0" smtClean="0"/>
              <a:t>Leitfrage:	</a:t>
            </a:r>
            <a:r>
              <a:rPr lang="de-DE" sz="2200" dirty="0" smtClean="0">
                <a:solidFill>
                  <a:srgbClr val="FF0000"/>
                </a:solidFill>
              </a:rPr>
              <a:t>Wo stehen die Betriebe auf dem Weg zu 			Industrie, Logistik oder Dienstleistung 4.0?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hlinkClick r:id="rId2" action="ppaction://hlinksldjump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2" action="ppaction://hlinksldjump"/>
              </a:rPr>
              <a:t>Luft- </a:t>
            </a:r>
            <a:r>
              <a:rPr lang="de-DE" sz="2000" dirty="0" smtClean="0">
                <a:hlinkClick r:id="rId2" action="ppaction://hlinksldjump"/>
              </a:rPr>
              <a:t>und Raumfahrt 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3" action="ppaction://hlinksldjump"/>
              </a:rPr>
              <a:t>Fahrzeugbau 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4" action="ppaction://hlinksldjump"/>
              </a:rPr>
              <a:t>Maschinenbau 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5" action="ppaction://hlinksldjump"/>
              </a:rPr>
              <a:t>Logistik / Hafenlogistik 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6" action="ppaction://hlinksldjump"/>
              </a:rPr>
              <a:t>Stahlproduktion</a:t>
            </a:r>
            <a:r>
              <a:rPr lang="de-DE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7" action="ppaction://hlinksldjump"/>
              </a:rPr>
              <a:t>IT – Software und Solutions 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8" action="ppaction://hlinksldjump"/>
              </a:rPr>
              <a:t>Dienstleistung Gesundheit 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hlinkClick r:id="rId9" action="ppaction://hlinksldjump"/>
              </a:rPr>
              <a:t>Einzelhandel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213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Technischer Exkurs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 smtClean="0"/>
          </a:p>
          <a:p>
            <a:r>
              <a:rPr lang="de-DE" sz="2200" dirty="0" smtClean="0"/>
              <a:t>Leittechnologien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smtClean="0"/>
              <a:t>Big-Date / Clouds / umfassende Vernetzung von allem mit allem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smtClean="0"/>
              <a:t>RFID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smtClean="0"/>
              <a:t>VR</a:t>
            </a: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smtClean="0"/>
              <a:t>3D-Druck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smtClean="0"/>
              <a:t>Abgrenzung </a:t>
            </a:r>
            <a:r>
              <a:rPr lang="de-DE" sz="2200" dirty="0" smtClean="0">
                <a:hlinkClick r:id="rId2" action="ppaction://hlinksldjump"/>
              </a:rPr>
              <a:t>Industrie 3.0 </a:t>
            </a:r>
            <a:r>
              <a:rPr lang="de-DE" sz="2200" dirty="0" smtClean="0"/>
              <a:t>– </a:t>
            </a:r>
            <a:r>
              <a:rPr lang="de-DE" sz="2200" dirty="0" smtClean="0">
                <a:hlinkClick r:id="rId3" action="ppaction://hlinksldjump"/>
              </a:rPr>
              <a:t>Industrie 4.0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6234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375048"/>
          </a:xfrm>
        </p:spPr>
        <p:txBody>
          <a:bodyPr/>
          <a:lstStyle/>
          <a:p>
            <a:r>
              <a:rPr lang="de-DE" dirty="0" smtClean="0"/>
              <a:t>Luft- und Raumfahrt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980728"/>
            <a:ext cx="7772400" cy="5039072"/>
          </a:xfrm>
        </p:spPr>
        <p:txBody>
          <a:bodyPr/>
          <a:lstStyle/>
          <a:p>
            <a:r>
              <a:rPr lang="de-DE" sz="1800" dirty="0" smtClean="0"/>
              <a:t>Zwei große Player: Airbus und OHB mit nationaler und internationaler 			  Bedeutung</a:t>
            </a:r>
          </a:p>
          <a:p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Absolute Hightech-Produkte werden noch Großteils per Hand </a:t>
            </a:r>
            <a:r>
              <a:rPr lang="de-DE" sz="1800" dirty="0" smtClean="0"/>
              <a:t>zusammengesetzt (Los-Größen, bzw. Komplexität).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Potenziale </a:t>
            </a:r>
            <a:r>
              <a:rPr lang="de-DE" sz="1800" dirty="0"/>
              <a:t>von Automatisierung/Digitalisierung werden ebenso wie die Vorteile von kompletten Auslagerungen von Dienstleistungen teilweise </a:t>
            </a:r>
            <a:r>
              <a:rPr lang="de-DE" sz="1800" dirty="0" smtClean="0"/>
              <a:t>genutzt.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Die </a:t>
            </a:r>
            <a:r>
              <a:rPr lang="de-DE" sz="1800" dirty="0"/>
              <a:t>Möglichkeiten des 3D-Drucks befinden sich eher noch im Experimentalstadium, zumindest da, wo es um größere Bauteile </a:t>
            </a:r>
            <a:r>
              <a:rPr lang="de-DE" sz="1800" dirty="0" smtClean="0"/>
              <a:t>geht.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Eine </a:t>
            </a:r>
            <a:r>
              <a:rPr lang="de-DE" sz="1800" dirty="0"/>
              <a:t>Implementierung von umfassenden Industrie-4.0-Konzepten scheint aus technischen und organisatorischen Gründen vorläufig eher </a:t>
            </a:r>
            <a:r>
              <a:rPr lang="de-DE" sz="1800" dirty="0" smtClean="0"/>
              <a:t>unwahrscheinlich.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Die </a:t>
            </a:r>
            <a:r>
              <a:rPr lang="de-DE" sz="1800" dirty="0"/>
              <a:t>Verdienstmöglichkeiten und die Arbeitsbedingungen – </a:t>
            </a:r>
            <a:r>
              <a:rPr lang="de-DE" sz="1800" u="sng" dirty="0"/>
              <a:t>zumindest für die Stammbelegschaften</a:t>
            </a:r>
            <a:r>
              <a:rPr lang="de-DE" sz="1800" dirty="0"/>
              <a:t> – scheinen in beiden Bereiche derzeit zufriedenstellend bis </a:t>
            </a:r>
            <a:r>
              <a:rPr lang="de-DE" sz="1800" dirty="0" smtClean="0"/>
              <a:t>sehr gut (z. B. Zukunftstarifvertrag bei Airbus, keine betriebsbedingten Kündigungen bis 2020).</a:t>
            </a:r>
            <a:endParaRPr lang="de-DE" sz="1800" dirty="0"/>
          </a:p>
          <a:p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z="1400" dirty="0" smtClean="0"/>
              <a:t>Referat „Arbeitsmarkt- und Beschäftigungspolitik – Axel Weise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34064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447056"/>
          </a:xfrm>
        </p:spPr>
        <p:txBody>
          <a:bodyPr/>
          <a:lstStyle/>
          <a:p>
            <a:r>
              <a:rPr lang="de-DE" dirty="0" smtClean="0"/>
              <a:t>Fahrzeugbau – Automobilindustrie in HB dominant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5800" y="980728"/>
            <a:ext cx="7772400" cy="5039072"/>
          </a:xfrm>
        </p:spPr>
        <p:txBody>
          <a:bodyPr/>
          <a:lstStyle/>
          <a:p>
            <a:r>
              <a:rPr lang="de-DE" sz="1800" dirty="0" smtClean="0"/>
              <a:t>Mercedes mit über 12.000 MA 2. größter AG des Landes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In der Automobilindustrie wurde und wird jedes Potential zur Automatisierung und Digitalisierung sowie zur kompletten Auslagerung von Leistungen </a:t>
            </a:r>
            <a:r>
              <a:rPr lang="de-DE" sz="1800" dirty="0" smtClean="0"/>
              <a:t>genutzt.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Die </a:t>
            </a:r>
            <a:r>
              <a:rPr lang="de-DE" sz="1800" dirty="0"/>
              <a:t>menschenleere Fabrik gibt es bisher </a:t>
            </a:r>
            <a:r>
              <a:rPr lang="de-DE" sz="1800" dirty="0" smtClean="0"/>
              <a:t>nicht.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An </a:t>
            </a:r>
            <a:r>
              <a:rPr lang="de-DE" sz="1800" dirty="0"/>
              <a:t>der Nutzung der Potentiale des 3D-Drucks wird intensiv geforscht und damit experimentiert, ebenso wie am Einsatz der Roboter der 4. und 5. </a:t>
            </a:r>
            <a:r>
              <a:rPr lang="de-DE" sz="1800" dirty="0" smtClean="0"/>
              <a:t>Generation.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Eine </a:t>
            </a:r>
            <a:r>
              <a:rPr lang="de-DE" sz="1800" dirty="0"/>
              <a:t>komplette Umstellung auf ein Industrie-4.0-Szenario sollte in der Automobilindustrie möglich scheinen, allerdings nicht aus dem laufenden Betrieb heraus, sondern nur im Rahmen komplett „auf der grünen Wiese“ neu aufgebauter </a:t>
            </a:r>
            <a:r>
              <a:rPr lang="de-DE" sz="1800" dirty="0" smtClean="0"/>
              <a:t>Produktionsstätten.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Auch </a:t>
            </a:r>
            <a:r>
              <a:rPr lang="de-DE" sz="1800" dirty="0"/>
              <a:t>in der Automobilindustrie sind die Verdienstmöglichkeiten und die Arbeitsbedingungen – </a:t>
            </a:r>
            <a:r>
              <a:rPr lang="de-DE" sz="1800" u="sng" dirty="0"/>
              <a:t>zumindest für die Stammbelegschaften</a:t>
            </a:r>
            <a:r>
              <a:rPr lang="de-DE" sz="1800" dirty="0"/>
              <a:t> – nach wie vor gut, </a:t>
            </a:r>
            <a:r>
              <a:rPr lang="de-DE" sz="1800" dirty="0" smtClean="0"/>
              <a:t>Anwendung </a:t>
            </a:r>
            <a:r>
              <a:rPr lang="de-DE" sz="1800" dirty="0"/>
              <a:t>Metall </a:t>
            </a:r>
            <a:r>
              <a:rPr lang="de-DE" sz="1800" dirty="0" smtClean="0"/>
              <a:t>Flächentarifvertrag, Ergänzung durch </a:t>
            </a:r>
            <a:r>
              <a:rPr lang="de-DE" sz="1800" dirty="0"/>
              <a:t>betriebsspezifische </a:t>
            </a:r>
            <a:r>
              <a:rPr lang="de-DE" sz="1800" dirty="0" smtClean="0"/>
              <a:t>Vereinbarungen.</a:t>
            </a:r>
          </a:p>
        </p:txBody>
      </p:sp>
    </p:spTree>
    <p:extLst>
      <p:ext uri="{BB962C8B-B14F-4D97-AF65-F5344CB8AC3E}">
        <p14:creationId xmlns:p14="http://schemas.microsoft.com/office/powerpoint/2010/main" val="42909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1664"/>
            <a:ext cx="7772400" cy="519064"/>
          </a:xfrm>
        </p:spPr>
        <p:txBody>
          <a:bodyPr/>
          <a:lstStyle/>
          <a:p>
            <a:r>
              <a:rPr lang="de-DE" dirty="0" smtClean="0"/>
              <a:t>Maschinenbau: Wie auch bundesweit ein breites Feld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4967064"/>
          </a:xfrm>
        </p:spPr>
        <p:txBody>
          <a:bodyPr/>
          <a:lstStyle/>
          <a:p>
            <a:r>
              <a:rPr lang="de-DE" sz="1800" dirty="0" smtClean="0"/>
              <a:t>Breites Spektrum von kompletten Leistungspaketen über reine Montage bis hin zur Hard- und Softwareintegration (Rüstung)</a:t>
            </a:r>
          </a:p>
          <a:p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Es </a:t>
            </a:r>
            <a:r>
              <a:rPr lang="de-DE" sz="1800" dirty="0"/>
              <a:t>gibt ihn </a:t>
            </a:r>
            <a:r>
              <a:rPr lang="de-DE" sz="1800" dirty="0" smtClean="0"/>
              <a:t>noch, </a:t>
            </a:r>
            <a:r>
              <a:rPr lang="de-DE" sz="1800" dirty="0"/>
              <a:t>den Betrieb, der auf Grundlage technischer Innovationen aus den 80er und 90er Jahren </a:t>
            </a:r>
            <a:r>
              <a:rPr lang="de-DE" sz="1800" dirty="0" smtClean="0"/>
              <a:t>(CNC, CAD, SAP) gut </a:t>
            </a:r>
            <a:r>
              <a:rPr lang="de-DE" sz="1800" dirty="0"/>
              <a:t>am Markt platziert ist und gut gehende Geschäfte </a:t>
            </a:r>
            <a:r>
              <a:rPr lang="de-DE" sz="1800" dirty="0" smtClean="0"/>
              <a:t>macht und </a:t>
            </a:r>
            <a:r>
              <a:rPr lang="de-DE" sz="1800" dirty="0"/>
              <a:t>vorläufig weder aus technischen, noch organisatorischen Gründen eine Produktionsumstellung in Richtung Industrie 4.0 vornehmen muss</a:t>
            </a:r>
            <a:r>
              <a:rPr lang="de-DE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Viele </a:t>
            </a:r>
            <a:r>
              <a:rPr lang="de-DE" sz="1800" dirty="0"/>
              <a:t>Studien weisen darauf hin, dass es sich hierbei nicht etwa um </a:t>
            </a:r>
            <a:r>
              <a:rPr lang="de-DE" sz="1800" dirty="0" smtClean="0"/>
              <a:t>Einzelfälle, </a:t>
            </a:r>
            <a:r>
              <a:rPr lang="de-DE" sz="1800" dirty="0"/>
              <a:t>sondern um ein eher weit verbreitetes Phänomen im deutschen Maschinenbau </a:t>
            </a:r>
            <a:r>
              <a:rPr lang="de-DE" sz="1800" dirty="0" smtClean="0"/>
              <a:t>handelt.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Die </a:t>
            </a:r>
            <a:r>
              <a:rPr lang="de-DE" sz="1800" dirty="0"/>
              <a:t>Arbeitsbedingungen und Verdienstmöglichkeiten sind uneinheitlich und hängen sehr stark </a:t>
            </a:r>
            <a:r>
              <a:rPr lang="de-DE" sz="1800" dirty="0" smtClean="0"/>
              <a:t>von der </a:t>
            </a:r>
            <a:r>
              <a:rPr lang="de-DE" sz="1800" dirty="0"/>
              <a:t>Tarifbindung der Unternehmen und von der Stärke der betrieblichen Interessenvertretung 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39414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Logistik / Hafenlogistik (HHLA in HH) – (1)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980728"/>
            <a:ext cx="7772400" cy="4967064"/>
          </a:xfrm>
        </p:spPr>
        <p:txBody>
          <a:bodyPr/>
          <a:lstStyle/>
          <a:p>
            <a:r>
              <a:rPr lang="de-DE" sz="1800" dirty="0" smtClean="0"/>
              <a:t>Beispiel für ein weitestgehend vollautomatisiertes und digitalisiertes Containerterminal (CTA)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Entstehung CTA seit 1998 auf der grünen Wiese.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Druck auf Logistikbranche geht von den Kunden aus, zwei Redereien werden demnächst den Weltmarkt beherrschen (MAERSK </a:t>
            </a:r>
            <a:r>
              <a:rPr lang="de-DE" sz="1800" dirty="0"/>
              <a:t>und </a:t>
            </a:r>
            <a:r>
              <a:rPr lang="de-DE" sz="1800" dirty="0" smtClean="0"/>
              <a:t>MSC).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Die Hafenlogistik kann diesem Druck nur auf drei Ebenen begegnen: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1800" dirty="0" smtClean="0"/>
              <a:t>Automatisierung / Digitalisierung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1800" dirty="0"/>
              <a:t>m</a:t>
            </a:r>
            <a:r>
              <a:rPr lang="de-DE" sz="1800" dirty="0" smtClean="0"/>
              <a:t>it Personalabbau oder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1800" dirty="0"/>
              <a:t>m</a:t>
            </a:r>
            <a:r>
              <a:rPr lang="de-DE" sz="1800" dirty="0" smtClean="0"/>
              <a:t>it Druck auf das Lohngefüge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Bisher nur Automatisierung / </a:t>
            </a:r>
            <a:r>
              <a:rPr lang="de-DE" sz="1800" dirty="0" smtClean="0"/>
              <a:t>Digitalisierung: auf dem CTA arbeiten ca. nur halb so viele Leute wie auf den beiden anderen Terminals.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Zwei Prämissen bei der Konzeption des CTA waren handlungsleitend: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1800" dirty="0"/>
              <a:t>Reduzierung des Personaleinsatzes auf möglichst allen </a:t>
            </a:r>
            <a:r>
              <a:rPr lang="de-DE" sz="1800" dirty="0" smtClean="0"/>
              <a:t>Transportwegen</a:t>
            </a:r>
            <a:endParaRPr lang="de-DE" sz="1800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de-DE" sz="1800" dirty="0"/>
              <a:t>Optimierung des </a:t>
            </a:r>
            <a:r>
              <a:rPr lang="de-DE" sz="1800" dirty="0" smtClean="0"/>
              <a:t>Stapelplatzes </a:t>
            </a:r>
            <a:r>
              <a:rPr lang="de-DE" sz="1800" dirty="0"/>
              <a:t>durch digitale Steuerung und Verdichtung der Stapel.</a:t>
            </a:r>
            <a:endParaRPr lang="de-DE" sz="1800" dirty="0" smtClean="0"/>
          </a:p>
          <a:p>
            <a:endParaRPr lang="de-DE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Referat „Arbeitsmarkt- und Beschäftigungspolitik – Axel Weise</a:t>
            </a:r>
          </a:p>
        </p:txBody>
      </p:sp>
    </p:spTree>
    <p:extLst>
      <p:ext uri="{BB962C8B-B14F-4D97-AF65-F5344CB8AC3E}">
        <p14:creationId xmlns:p14="http://schemas.microsoft.com/office/powerpoint/2010/main" val="40818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Prsentation_Vorlage">
  <a:themeElements>
    <a:clrScheme name="Präsentation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2">
      <a:majorFont>
        <a:latin typeface="News Gothic"/>
        <a:ea typeface="ＭＳ Ｐゴシック"/>
        <a:cs typeface=""/>
      </a:majorFont>
      <a:minorFont>
        <a:latin typeface="News Gothic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Präsentat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Prsentation_Vorlage">
  <a:themeElements>
    <a:clrScheme name="Präsentation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2">
      <a:majorFont>
        <a:latin typeface="News Gothic"/>
        <a:ea typeface="ＭＳ Ｐゴシック"/>
        <a:cs typeface=""/>
      </a:majorFont>
      <a:minorFont>
        <a:latin typeface="News Gothic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Präsentat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PowerPointPrsentation_Vorlage</Template>
  <TotalTime>0</TotalTime>
  <Words>1470</Words>
  <Application>Microsoft Office PowerPoint</Application>
  <PresentationFormat>Bildschirmpräsentation (4:3)</PresentationFormat>
  <Paragraphs>164</Paragraphs>
  <Slides>24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26" baseType="lpstr">
      <vt:lpstr>PowerPointPrsentation_Vorlage</vt:lpstr>
      <vt:lpstr>1_PowerPointPrsentation_Vorlage</vt:lpstr>
      <vt:lpstr>PowerPoint-Präsentation</vt:lpstr>
      <vt:lpstr>PowerPoint-Präsentation</vt:lpstr>
      <vt:lpstr>PowerPoint-Präsentation</vt:lpstr>
      <vt:lpstr>Betriebsrecherche</vt:lpstr>
      <vt:lpstr>Technischer Exkurs</vt:lpstr>
      <vt:lpstr>Luft- und Raumfahrt</vt:lpstr>
      <vt:lpstr>Fahrzeugbau – Automobilindustrie in HB dominant</vt:lpstr>
      <vt:lpstr>Maschinenbau: Wie auch bundesweit ein breites Feld </vt:lpstr>
      <vt:lpstr>Logistik / Hafenlogistik (HHLA in HH) – (1)</vt:lpstr>
      <vt:lpstr>Logistik / Hafenlogistik (HHLA in HH) – (2)</vt:lpstr>
      <vt:lpstr>Stahlproduktion in Bremen</vt:lpstr>
      <vt:lpstr>IT – Softwareentwicklung, Lösungen und Consulting</vt:lpstr>
      <vt:lpstr>Der umgekehrte Fall: Öffentlicher Dienst / Gesundheit</vt:lpstr>
      <vt:lpstr>Einzelhandel – Wilder Westen mitten in Bremen?!</vt:lpstr>
      <vt:lpstr>PowerPoint-Präsentation</vt:lpstr>
      <vt:lpstr>PowerPoint-Präsentation</vt:lpstr>
      <vt:lpstr>Gestaltungsoptionen I:</vt:lpstr>
      <vt:lpstr>Gestaltungsoptionen II:</vt:lpstr>
      <vt:lpstr>Funktionsweise Industrie 3.0 - GPS</vt:lpstr>
      <vt:lpstr>Funktionsweise Industrie 4.0 - CPS</vt:lpstr>
      <vt:lpstr>Einzelhandel Frauenquote und Vollzeit / Teilzeit </vt:lpstr>
      <vt:lpstr>CTA im Detail</vt:lpstr>
      <vt:lpstr>Warmwalzstraße</vt:lpstr>
      <vt:lpstr>Geschichte des Bar-Codes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Axel Weise</dc:creator>
  <cp:lastModifiedBy>Axel Weise</cp:lastModifiedBy>
  <cp:revision>137</cp:revision>
  <cp:lastPrinted>2015-09-09T10:29:24Z</cp:lastPrinted>
  <dcterms:created xsi:type="dcterms:W3CDTF">2015-08-26T08:17:51Z</dcterms:created>
  <dcterms:modified xsi:type="dcterms:W3CDTF">2016-08-29T14:14:30Z</dcterms:modified>
</cp:coreProperties>
</file>