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7" r:id="rId3"/>
    <p:sldId id="275" r:id="rId4"/>
    <p:sldId id="276" r:id="rId5"/>
    <p:sldId id="282" r:id="rId6"/>
    <p:sldId id="269" r:id="rId7"/>
    <p:sldId id="278" r:id="rId8"/>
    <p:sldId id="273" r:id="rId9"/>
    <p:sldId id="281" r:id="rId10"/>
    <p:sldId id="284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64B08-710B-49C0-840B-4DAC1459D81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58B0-2D38-4DAF-82BA-1D958453CF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64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5094" y="537983"/>
            <a:ext cx="109728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/>
              <a:t>Unterzeile einfügen</a:t>
            </a:r>
          </a:p>
        </p:txBody>
      </p:sp>
      <p:sp>
        <p:nvSpPr>
          <p:cNvPr id="8" name="Titel 11"/>
          <p:cNvSpPr>
            <a:spLocks noGrp="1"/>
          </p:cNvSpPr>
          <p:nvPr>
            <p:ph type="title" hasCustomPrompt="1"/>
          </p:nvPr>
        </p:nvSpPr>
        <p:spPr>
          <a:xfrm>
            <a:off x="315094" y="164190"/>
            <a:ext cx="109728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/>
              <a:t>Folienüberschrift</a:t>
            </a:r>
            <a:r>
              <a:rPr lang="nl-NL" dirty="0"/>
              <a:t> </a:t>
            </a:r>
            <a:r>
              <a:rPr lang="nl-NL" dirty="0" err="1"/>
              <a:t>einfügen</a:t>
            </a:r>
            <a:endParaRPr lang="de-DE" dirty="0"/>
          </a:p>
        </p:txBody>
      </p:sp>
      <p:pic>
        <p:nvPicPr>
          <p:cNvPr id="9" name="Bild 8" descr="leis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0" y="0"/>
            <a:ext cx="25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2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432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Template 2</a:t>
            </a:r>
            <a:br>
              <a:rPr lang="nl-NL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E667-22E9-E04F-BA5F-3A0E6E19AFCC}" type="datetimeFigureOut">
              <a:rPr lang="de-DE" smtClean="0"/>
              <a:t>07.10.2025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5E3-067F-AA4B-B295-0B10A3AD7293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3" y="226225"/>
            <a:ext cx="1928860" cy="2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4455" y="712830"/>
            <a:ext cx="8524106" cy="443260"/>
          </a:xfrm>
        </p:spPr>
        <p:txBody>
          <a:bodyPr>
            <a:noAutofit/>
          </a:bodyPr>
          <a:lstStyle/>
          <a:p>
            <a:r>
              <a:rPr lang="de-DE" sz="2400" dirty="0"/>
              <a:t>Vorhabenbezogener Bebauungsplan 118 (VEP 118) </a:t>
            </a:r>
            <a:br>
              <a:rPr lang="de-DE" sz="2400" dirty="0"/>
            </a:br>
            <a:r>
              <a:rPr lang="de-DE" sz="2400" dirty="0"/>
              <a:t>und 20. Änderung des Flächennutzungsplanes </a:t>
            </a: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Frühzeitige Beteiligung der Öffentlichkeit nach § 3 (1) BauGB am 07.10.2025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28747" r="23922" b="30362"/>
          <a:stretch/>
        </p:blipFill>
        <p:spPr>
          <a:xfrm>
            <a:off x="428412" y="1942660"/>
            <a:ext cx="3558011" cy="345484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394268" y="1942660"/>
            <a:ext cx="69950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u="sng" dirty="0">
                <a:latin typeface="Arial" panose="020B0604020202020204" pitchFamily="34" charset="0"/>
                <a:ea typeface="Times New Roman" panose="02020603050405020304" pitchFamily="18" charset="0"/>
              </a:rPr>
              <a:t>Die Lage des Plangebietes befindet sich in Bremen Blumenthal, im Ortsteil </a:t>
            </a:r>
            <a:r>
              <a:rPr lang="de-DE" sz="14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Rekum</a:t>
            </a:r>
            <a:r>
              <a:rPr lang="de-DE" sz="1400" u="sng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</a:rPr>
              <a:t>südlich der Hospitalstraße,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</a:rPr>
              <a:t>westlich Immenbergweg,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</a:rPr>
              <a:t>nördlich der Lagerstraße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</a:rPr>
              <a:t>und östlich </a:t>
            </a:r>
            <a:r>
              <a:rPr lang="de-DE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Lohweg</a:t>
            </a: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de-DE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de-DE" sz="1400" i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de-DE" sz="1400" u="sng" dirty="0">
                <a:latin typeface="Arial" panose="020B0604020202020204" pitchFamily="34" charset="0"/>
                <a:ea typeface="Times New Roman" panose="02020603050405020304" pitchFamily="18" charset="0"/>
              </a:rPr>
              <a:t>Größe des Plangebietes:</a:t>
            </a:r>
          </a:p>
          <a:p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</a:rPr>
              <a:t>rund 14 ha</a:t>
            </a:r>
          </a:p>
          <a:p>
            <a:endParaRPr lang="de-DE" sz="1400" dirty="0">
              <a:latin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6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62B5C2-4AC9-1E98-1554-88B81F8EA7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26465E-2239-AD23-8975-58BB7BBB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29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256690" y="665467"/>
            <a:ext cx="5034455" cy="539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2"/>
          <p:cNvSpPr txBox="1">
            <a:spLocks/>
          </p:cNvSpPr>
          <p:nvPr/>
        </p:nvSpPr>
        <p:spPr>
          <a:xfrm>
            <a:off x="45296" y="142385"/>
            <a:ext cx="10972801" cy="4432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Ablaufplan der Aufstellungsverfahren VEP 118 und 20. Änd. FNP im Parallelverfahren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48183" y="629787"/>
            <a:ext cx="4997535" cy="443260"/>
          </a:xfrm>
        </p:spPr>
        <p:txBody>
          <a:bodyPr>
            <a:normAutofit fontScale="90000"/>
          </a:bodyPr>
          <a:lstStyle/>
          <a:p>
            <a:r>
              <a:rPr lang="de-DE" sz="1800" dirty="0"/>
              <a:t>          Aufstellungsbeschluss</a:t>
            </a:r>
            <a:br>
              <a:rPr lang="de-DE" sz="1800" dirty="0"/>
            </a:br>
            <a:r>
              <a:rPr lang="de-DE" sz="1800" dirty="0"/>
              <a:t>Deputationssitzung am 18.09.2025</a:t>
            </a:r>
          </a:p>
        </p:txBody>
      </p:sp>
      <p:sp>
        <p:nvSpPr>
          <p:cNvPr id="8" name="Rechteck 7"/>
          <p:cNvSpPr/>
          <p:nvPr/>
        </p:nvSpPr>
        <p:spPr>
          <a:xfrm>
            <a:off x="1949876" y="1585700"/>
            <a:ext cx="4542962" cy="528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2249415" y="1676501"/>
            <a:ext cx="4997535" cy="4432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 </a:t>
            </a:r>
            <a:r>
              <a:rPr lang="de-DE" sz="1800" dirty="0">
                <a:solidFill>
                  <a:srgbClr val="FF0000"/>
                </a:solidFill>
              </a:rPr>
              <a:t>Frühzeitige Öffentlichkeitsbeteiligung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gem. § 3 (1) BauGB am 07.10.2025</a:t>
            </a:r>
          </a:p>
        </p:txBody>
      </p:sp>
      <p:sp>
        <p:nvSpPr>
          <p:cNvPr id="10" name="Rechteck 9"/>
          <p:cNvSpPr/>
          <p:nvPr/>
        </p:nvSpPr>
        <p:spPr>
          <a:xfrm>
            <a:off x="6888374" y="1585701"/>
            <a:ext cx="4233224" cy="51048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997702" y="1551834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 </a:t>
            </a:r>
            <a:r>
              <a:rPr lang="de-DE" sz="1500" dirty="0"/>
              <a:t>Frühzeitige Behördenbeteiligung</a:t>
            </a:r>
          </a:p>
          <a:p>
            <a:r>
              <a:rPr lang="de-DE" sz="1500" dirty="0"/>
              <a:t> gem. § 4 (1) BauGB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760235" y="1676501"/>
            <a:ext cx="1039872" cy="3667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476982" y="2415187"/>
            <a:ext cx="4233224" cy="33276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3536198" y="3463920"/>
            <a:ext cx="6675119" cy="41758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140959" y="2482440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 </a:t>
            </a:r>
            <a:r>
              <a:rPr lang="de-DE" sz="1500" dirty="0"/>
              <a:t>Auswertung der Stellungnahmen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4838212" y="3493637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500" b="1" dirty="0"/>
              <a:t> Entwurfs- und Auslegungsbeschluss</a:t>
            </a:r>
          </a:p>
        </p:txBody>
      </p:sp>
      <p:sp>
        <p:nvSpPr>
          <p:cNvPr id="19" name="Rechteck 18"/>
          <p:cNvSpPr/>
          <p:nvPr/>
        </p:nvSpPr>
        <p:spPr>
          <a:xfrm>
            <a:off x="6784873" y="4131886"/>
            <a:ext cx="4233224" cy="63024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038373" y="4148714"/>
            <a:ext cx="4233224" cy="60694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3126861" y="420051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 </a:t>
            </a:r>
            <a:r>
              <a:rPr lang="de-DE" sz="1500" dirty="0"/>
              <a:t>Öffentliche Auslegung</a:t>
            </a:r>
          </a:p>
          <a:p>
            <a:r>
              <a:rPr lang="de-DE" sz="1500" dirty="0"/>
              <a:t>  gem. § 3 (2) BauGB</a:t>
            </a:r>
          </a:p>
        </p:txBody>
      </p:sp>
      <p:sp>
        <p:nvSpPr>
          <p:cNvPr id="22" name="Rechteck 21"/>
          <p:cNvSpPr/>
          <p:nvPr/>
        </p:nvSpPr>
        <p:spPr>
          <a:xfrm>
            <a:off x="7307683" y="4056318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500" dirty="0"/>
              <a:t> Behördenbeteiligung</a:t>
            </a:r>
          </a:p>
          <a:p>
            <a:r>
              <a:rPr lang="de-DE" sz="1500" dirty="0"/>
              <a:t>  gem. § 4 (2) BauGB</a:t>
            </a:r>
          </a:p>
        </p:txBody>
      </p:sp>
      <p:sp>
        <p:nvSpPr>
          <p:cNvPr id="23" name="Rechteck 22"/>
          <p:cNvSpPr/>
          <p:nvPr/>
        </p:nvSpPr>
        <p:spPr>
          <a:xfrm>
            <a:off x="4497396" y="5097431"/>
            <a:ext cx="4233224" cy="36599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4497396" y="5764385"/>
            <a:ext cx="4233224" cy="3472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559006" y="6419712"/>
            <a:ext cx="4233224" cy="3645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5140959" y="5114832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500" dirty="0"/>
              <a:t> Auswertung der Stellungnahmen</a:t>
            </a:r>
          </a:p>
        </p:txBody>
      </p:sp>
      <p:sp>
        <p:nvSpPr>
          <p:cNvPr id="27" name="Rechteck 26"/>
          <p:cNvSpPr/>
          <p:nvPr/>
        </p:nvSpPr>
        <p:spPr>
          <a:xfrm>
            <a:off x="5468132" y="577530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 </a:t>
            </a:r>
            <a:r>
              <a:rPr lang="de-DE" sz="1400" b="1" dirty="0"/>
              <a:t>Satzungsbeschluss</a:t>
            </a:r>
          </a:p>
        </p:txBody>
      </p:sp>
      <p:sp>
        <p:nvSpPr>
          <p:cNvPr id="28" name="Rechteck 27"/>
          <p:cNvSpPr/>
          <p:nvPr/>
        </p:nvSpPr>
        <p:spPr>
          <a:xfrm>
            <a:off x="5140959" y="6479636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500" dirty="0"/>
              <a:t> Bekanntmachung und Inkrafttreten</a:t>
            </a:r>
          </a:p>
        </p:txBody>
      </p:sp>
      <p:sp>
        <p:nvSpPr>
          <p:cNvPr id="30" name="Pfeil nach unten 29"/>
          <p:cNvSpPr/>
          <p:nvPr/>
        </p:nvSpPr>
        <p:spPr>
          <a:xfrm>
            <a:off x="4923656" y="1288157"/>
            <a:ext cx="558800" cy="22304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unten 30"/>
          <p:cNvSpPr/>
          <p:nvPr/>
        </p:nvSpPr>
        <p:spPr>
          <a:xfrm>
            <a:off x="7707587" y="1279601"/>
            <a:ext cx="558800" cy="2574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unten 32"/>
          <p:cNvSpPr/>
          <p:nvPr/>
        </p:nvSpPr>
        <p:spPr>
          <a:xfrm rot="10800000" flipV="1">
            <a:off x="4955525" y="2215607"/>
            <a:ext cx="548732" cy="14855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unten 33"/>
          <p:cNvSpPr/>
          <p:nvPr/>
        </p:nvSpPr>
        <p:spPr>
          <a:xfrm rot="10800000" flipV="1">
            <a:off x="7717655" y="2214134"/>
            <a:ext cx="548732" cy="14855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unten 34"/>
          <p:cNvSpPr/>
          <p:nvPr/>
        </p:nvSpPr>
        <p:spPr>
          <a:xfrm rot="10800000" flipV="1">
            <a:off x="7736419" y="3950713"/>
            <a:ext cx="548732" cy="13706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unten 35"/>
          <p:cNvSpPr/>
          <p:nvPr/>
        </p:nvSpPr>
        <p:spPr>
          <a:xfrm rot="10800000" flipV="1">
            <a:off x="6319229" y="6227454"/>
            <a:ext cx="548732" cy="14855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unten 36"/>
          <p:cNvSpPr/>
          <p:nvPr/>
        </p:nvSpPr>
        <p:spPr>
          <a:xfrm rot="10800000" flipV="1">
            <a:off x="4960039" y="3280951"/>
            <a:ext cx="548732" cy="14855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unten 37"/>
          <p:cNvSpPr/>
          <p:nvPr/>
        </p:nvSpPr>
        <p:spPr>
          <a:xfrm rot="10800000" flipV="1">
            <a:off x="7707587" y="3272685"/>
            <a:ext cx="548732" cy="14855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 nach unten 38"/>
          <p:cNvSpPr/>
          <p:nvPr/>
        </p:nvSpPr>
        <p:spPr>
          <a:xfrm rot="10800000" flipV="1">
            <a:off x="4955525" y="3938406"/>
            <a:ext cx="548732" cy="14855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 nach unten 39"/>
          <p:cNvSpPr/>
          <p:nvPr/>
        </p:nvSpPr>
        <p:spPr>
          <a:xfrm rot="10800000" flipV="1">
            <a:off x="6339642" y="5547003"/>
            <a:ext cx="548732" cy="14855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 nach unten 40"/>
          <p:cNvSpPr/>
          <p:nvPr/>
        </p:nvSpPr>
        <p:spPr>
          <a:xfrm>
            <a:off x="4958271" y="4858169"/>
            <a:ext cx="548732" cy="2048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unten 41"/>
          <p:cNvSpPr/>
          <p:nvPr/>
        </p:nvSpPr>
        <p:spPr>
          <a:xfrm>
            <a:off x="7807539" y="4858169"/>
            <a:ext cx="548732" cy="2048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3536197" y="2801475"/>
            <a:ext cx="6675119" cy="40258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3949702" y="2848539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 Erstellung </a:t>
            </a:r>
            <a:r>
              <a:rPr lang="de-DE" sz="1500" dirty="0"/>
              <a:t>Planentwurf u. Entwurf der Begründung incl. Umweltbericht</a:t>
            </a:r>
          </a:p>
        </p:txBody>
      </p:sp>
    </p:spTree>
    <p:extLst>
      <p:ext uri="{BB962C8B-B14F-4D97-AF65-F5344CB8AC3E}">
        <p14:creationId xmlns:p14="http://schemas.microsoft.com/office/powerpoint/2010/main" val="223699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90827" y="3142734"/>
            <a:ext cx="7092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/>
              <a:t>Vorhabenbezogener Bebauungsplan 118</a:t>
            </a:r>
          </a:p>
        </p:txBody>
      </p:sp>
    </p:spTree>
    <p:extLst>
      <p:ext uri="{BB962C8B-B14F-4D97-AF65-F5344CB8AC3E}">
        <p14:creationId xmlns:p14="http://schemas.microsoft.com/office/powerpoint/2010/main" val="184743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082800" y="910823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Vorhabenbezogener Bebauungsplan – Was bedeutet dies?</a:t>
            </a:r>
          </a:p>
        </p:txBody>
      </p:sp>
      <p:sp>
        <p:nvSpPr>
          <p:cNvPr id="5" name="Ellipse 4"/>
          <p:cNvSpPr/>
          <p:nvPr/>
        </p:nvSpPr>
        <p:spPr>
          <a:xfrm>
            <a:off x="1259840" y="3942080"/>
            <a:ext cx="3891280" cy="171704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Konkretes Vorhaben mit Vorhaben- und Erschließungsplan (VEP)</a:t>
            </a:r>
          </a:p>
        </p:txBody>
      </p:sp>
      <p:sp>
        <p:nvSpPr>
          <p:cNvPr id="6" name="Ellipse 5"/>
          <p:cNvSpPr/>
          <p:nvPr/>
        </p:nvSpPr>
        <p:spPr>
          <a:xfrm>
            <a:off x="3942080" y="1595120"/>
            <a:ext cx="3891280" cy="171704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Vorhabenbezogener Bebauungsplan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gemäß § 12 BauGB</a:t>
            </a:r>
          </a:p>
        </p:txBody>
      </p:sp>
      <p:sp>
        <p:nvSpPr>
          <p:cNvPr id="7" name="Ellipse 6"/>
          <p:cNvSpPr/>
          <p:nvPr/>
        </p:nvSpPr>
        <p:spPr>
          <a:xfrm>
            <a:off x="7223760" y="3942080"/>
            <a:ext cx="3891280" cy="171704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Durchführungsvertrag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3058160" y="3078480"/>
            <a:ext cx="1178560" cy="7213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660640" y="3053080"/>
            <a:ext cx="1508760" cy="7594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5359400" y="4897120"/>
            <a:ext cx="1625600" cy="304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4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04800" y="271196"/>
            <a:ext cx="895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Vorhabenbezogener Bebauungsplan 118 (VEP 118) in Bremen - Blumenthal</a:t>
            </a:r>
            <a:br>
              <a:rPr lang="de-DE" b="1" dirty="0"/>
            </a:br>
            <a:endParaRPr lang="de-DE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5" y="836247"/>
            <a:ext cx="8657826" cy="552391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9255760" y="514012"/>
            <a:ext cx="2019318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400" dirty="0">
              <a:latin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</a:endParaRPr>
          </a:p>
          <a:p>
            <a:r>
              <a:rPr lang="de-DE" sz="1300" dirty="0"/>
              <a:t>Die Projektentwicklerin, die Energiequelle GmbH, hat im Juni 2025 für das Plangebiet einen</a:t>
            </a:r>
            <a:endParaRPr lang="de-DE" sz="1300" dirty="0">
              <a:latin typeface="Arial" panose="020B0604020202020204" pitchFamily="34" charset="0"/>
            </a:endParaRPr>
          </a:p>
          <a:p>
            <a:r>
              <a:rPr lang="de-DE" sz="1300" u="sng" dirty="0">
                <a:latin typeface="Arial" panose="020B0604020202020204" pitchFamily="34" charset="0"/>
                <a:ea typeface="Times New Roman" panose="02020603050405020304" pitchFamily="18" charset="0"/>
              </a:rPr>
              <a:t>Antrag zur Aufstellung eines vorhabenbezogenen Bebauungsplans </a:t>
            </a:r>
            <a:r>
              <a:rPr lang="de-DE" sz="1300" dirty="0">
                <a:latin typeface="Arial" panose="020B0604020202020204" pitchFamily="34" charset="0"/>
                <a:ea typeface="Times New Roman" panose="02020603050405020304" pitchFamily="18" charset="0"/>
              </a:rPr>
              <a:t>zur Er</a:t>
            </a:r>
            <a:r>
              <a:rPr lang="de-DE" sz="1300" dirty="0"/>
              <a:t>richtung von Freiflächen-Photovoltaikanlagen zur Erzeugung von Strom aus Sonnenenergie, an die Stadt Bremen gestellt.</a:t>
            </a:r>
          </a:p>
          <a:p>
            <a:endParaRPr lang="de-DE" sz="1300" dirty="0"/>
          </a:p>
          <a:p>
            <a:endParaRPr lang="de-DE" sz="1300" dirty="0"/>
          </a:p>
          <a:p>
            <a:endParaRPr lang="de-DE" sz="1300" dirty="0"/>
          </a:p>
          <a:p>
            <a:endParaRPr lang="de-DE" sz="1300" dirty="0"/>
          </a:p>
          <a:p>
            <a:r>
              <a:rPr lang="de-DE" sz="1300" u="sng" dirty="0"/>
              <a:t>Rahmenbedingungen:</a:t>
            </a:r>
          </a:p>
          <a:p>
            <a:r>
              <a:rPr lang="de-DE" sz="1300" dirty="0">
                <a:latin typeface="Arial" panose="020B0604020202020204" pitchFamily="34" charset="0"/>
                <a:ea typeface="Times New Roman" panose="02020603050405020304" pitchFamily="18" charset="0"/>
              </a:rPr>
              <a:t>Vorab wurde eine </a:t>
            </a:r>
            <a:r>
              <a:rPr lang="de-DE" sz="1300" u="sng" dirty="0">
                <a:latin typeface="Arial" panose="020B0604020202020204" pitchFamily="34" charset="0"/>
                <a:ea typeface="Times New Roman" panose="02020603050405020304" pitchFamily="18" charset="0"/>
              </a:rPr>
              <a:t>umweltfachliche Bewertung </a:t>
            </a:r>
            <a:r>
              <a:rPr lang="de-DE" sz="1300" dirty="0">
                <a:latin typeface="Arial" panose="020B0604020202020204" pitchFamily="34" charset="0"/>
                <a:ea typeface="Times New Roman" panose="02020603050405020304" pitchFamily="18" charset="0"/>
              </a:rPr>
              <a:t>der Flächen erstellt.</a:t>
            </a:r>
            <a:r>
              <a:rPr lang="de-DE" sz="1300" dirty="0"/>
              <a:t> Zudem gab es behördliche Vorabstimmungen.</a:t>
            </a:r>
          </a:p>
          <a:p>
            <a:endParaRPr lang="de-DE" sz="1600" dirty="0"/>
          </a:p>
          <a:p>
            <a:pPr>
              <a:spcAft>
                <a:spcPts val="0"/>
              </a:spcAft>
            </a:pPr>
            <a:endParaRPr lang="de-DE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4996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4160" y="253450"/>
            <a:ext cx="10972801" cy="399220"/>
          </a:xfrm>
        </p:spPr>
        <p:txBody>
          <a:bodyPr>
            <a:normAutofit fontScale="90000"/>
          </a:bodyPr>
          <a:lstStyle/>
          <a:p>
            <a:r>
              <a:rPr lang="de-DE" sz="2000" dirty="0"/>
              <a:t>Vorhabenbezogener Bebauungsplan 118 (VEP 118) </a:t>
            </a:r>
            <a:br>
              <a:rPr lang="de-DE" sz="2000" dirty="0"/>
            </a:br>
            <a:r>
              <a:rPr lang="de-DE" sz="2000" dirty="0"/>
              <a:t>und 20. Änderung des Flächennutzungsplanes</a:t>
            </a:r>
            <a:endParaRPr lang="de-DE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8437511" y="1564639"/>
            <a:ext cx="2977478" cy="554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/>
              <a:t>Wesentliche Ziele des VEP 118</a:t>
            </a:r>
          </a:p>
          <a:p>
            <a:endParaRPr lang="de-DE" sz="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/>
              <a:t>Festsetzung von sonstigen Sondergebieten gem. § 11 Abs. 2 </a:t>
            </a:r>
            <a:r>
              <a:rPr lang="de-DE" sz="1300" dirty="0" err="1"/>
              <a:t>BauNVO</a:t>
            </a:r>
            <a:r>
              <a:rPr lang="de-DE" sz="1300" dirty="0"/>
              <a:t> zur Nutzung erneuerbarer Energien, </a:t>
            </a:r>
          </a:p>
          <a:p>
            <a:endParaRPr lang="de-DE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300" dirty="0"/>
              <a:t>Festsetzung der überbaubaren Grundstücksflächen (Baugrenzen), des Maßes der baulichen Nutzung (Grundflächenzahl, Höhe baulicher Anlagen) an die beabsichtigte Planung, </a:t>
            </a:r>
          </a:p>
          <a:p>
            <a:endParaRPr lang="de-DE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300" dirty="0" err="1"/>
              <a:t>grünordnerische</a:t>
            </a:r>
            <a:r>
              <a:rPr lang="de-DE" sz="1300" dirty="0"/>
              <a:t> Festsetzungen zur Kompensation der planbedingten Eingriffe und zur Einbettung in die Landschaft, </a:t>
            </a:r>
          </a:p>
          <a:p>
            <a:pPr lvl="0"/>
            <a:endParaRPr lang="de-DE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300" dirty="0"/>
              <a:t>Sicherung der Erschließung sowie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/>
              <a:t>gesicherter Rückbau der großflächigen Freiflächen-PV-Anlage nach ihrer Betriebszeit. </a:t>
            </a:r>
          </a:p>
          <a:p>
            <a:endParaRPr lang="de-DE" sz="1200" dirty="0"/>
          </a:p>
          <a:p>
            <a:r>
              <a:rPr lang="de-DE" sz="1200" dirty="0"/>
              <a:t> </a:t>
            </a:r>
            <a:r>
              <a:rPr lang="de-DE" dirty="0"/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914399"/>
            <a:ext cx="8049119" cy="5689601"/>
          </a:xfrm>
          <a:prstGeom prst="rect">
            <a:avLst/>
          </a:prstGeom>
        </p:spPr>
      </p:pic>
      <p:sp>
        <p:nvSpPr>
          <p:cNvPr id="5" name="Titel 2"/>
          <p:cNvSpPr txBox="1">
            <a:spLocks/>
          </p:cNvSpPr>
          <p:nvPr/>
        </p:nvSpPr>
        <p:spPr>
          <a:xfrm>
            <a:off x="8437511" y="987838"/>
            <a:ext cx="3439529" cy="4119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/>
              <a:t>Für das Plangebiet liegt kein rechtsverbindlicher B-Plan vor. Die Zulässigkeit wird nach § 35 BauGB beurteilt.</a:t>
            </a:r>
          </a:p>
        </p:txBody>
      </p:sp>
    </p:spTree>
    <p:extLst>
      <p:ext uri="{BB962C8B-B14F-4D97-AF65-F5344CB8AC3E}">
        <p14:creationId xmlns:p14="http://schemas.microsoft.com/office/powerpoint/2010/main" val="188524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72373" y="2512814"/>
            <a:ext cx="83984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b="1" dirty="0">
                <a:solidFill>
                  <a:schemeClr val="bg1">
                    <a:lumMod val="50000"/>
                  </a:schemeClr>
                </a:solidFill>
              </a:rPr>
              <a:t>20. Änderung des Flächennutzungsplanes</a:t>
            </a:r>
          </a:p>
          <a:p>
            <a:pPr algn="ctr"/>
            <a:r>
              <a:rPr lang="de-DE" sz="3200" b="1" dirty="0">
                <a:solidFill>
                  <a:schemeClr val="bg1">
                    <a:lumMod val="50000"/>
                  </a:schemeClr>
                </a:solidFill>
              </a:rPr>
              <a:t>im Parallelverfahren</a:t>
            </a:r>
          </a:p>
        </p:txBody>
      </p:sp>
    </p:spTree>
    <p:extLst>
      <p:ext uri="{BB962C8B-B14F-4D97-AF65-F5344CB8AC3E}">
        <p14:creationId xmlns:p14="http://schemas.microsoft.com/office/powerpoint/2010/main" val="104081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373" y="185848"/>
            <a:ext cx="7569067" cy="443260"/>
          </a:xfrm>
        </p:spPr>
        <p:txBody>
          <a:bodyPr>
            <a:normAutofit fontScale="90000"/>
          </a:bodyPr>
          <a:lstStyle/>
          <a:p>
            <a:r>
              <a:rPr lang="de-DE" sz="1800" dirty="0"/>
              <a:t>Auszug aus dem Flächennutzungsplan Bremen mit Geltungsbereich für </a:t>
            </a:r>
            <a:br>
              <a:rPr lang="de-DE" sz="1800" dirty="0"/>
            </a:br>
            <a:r>
              <a:rPr lang="de-DE" sz="1800" dirty="0"/>
              <a:t>die 20. Änderung des Flächennutzungsplanes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1" y="845721"/>
            <a:ext cx="8171751" cy="577715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-2" t="49999" r="85005" b="-9451"/>
          <a:stretch/>
        </p:blipFill>
        <p:spPr>
          <a:xfrm>
            <a:off x="8720668" y="1578994"/>
            <a:ext cx="749676" cy="465078"/>
          </a:xfrm>
          <a:prstGeom prst="rect">
            <a:avLst/>
          </a:prstGeom>
        </p:spPr>
      </p:pic>
      <p:sp>
        <p:nvSpPr>
          <p:cNvPr id="5" name="Titel 2"/>
          <p:cNvSpPr txBox="1">
            <a:spLocks/>
          </p:cNvSpPr>
          <p:nvPr/>
        </p:nvSpPr>
        <p:spPr>
          <a:xfrm>
            <a:off x="9517023" y="1623706"/>
            <a:ext cx="3773861" cy="366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/>
              <a:t>Vorrangflächen für Windkraft-</a:t>
            </a:r>
          </a:p>
          <a:p>
            <a:r>
              <a:rPr lang="de-DE" sz="1200" b="0" dirty="0"/>
              <a:t>anlagen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3097" t="9190" r="11770" b="59136"/>
          <a:stretch/>
        </p:blipFill>
        <p:spPr>
          <a:xfrm>
            <a:off x="8720668" y="914177"/>
            <a:ext cx="781369" cy="430415"/>
          </a:xfrm>
          <a:prstGeom prst="rect">
            <a:avLst/>
          </a:prstGeom>
        </p:spPr>
      </p:pic>
      <p:sp>
        <p:nvSpPr>
          <p:cNvPr id="7" name="Titel 2"/>
          <p:cNvSpPr txBox="1">
            <a:spLocks/>
          </p:cNvSpPr>
          <p:nvPr/>
        </p:nvSpPr>
        <p:spPr>
          <a:xfrm>
            <a:off x="9517022" y="935785"/>
            <a:ext cx="3773861" cy="366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/>
              <a:t>Flächen für die Landwirtschaft</a:t>
            </a:r>
          </a:p>
        </p:txBody>
      </p:sp>
      <p:sp>
        <p:nvSpPr>
          <p:cNvPr id="8" name="Rechteck 7"/>
          <p:cNvSpPr/>
          <p:nvPr/>
        </p:nvSpPr>
        <p:spPr>
          <a:xfrm>
            <a:off x="8720668" y="3072579"/>
            <a:ext cx="28463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Die geplante Art der baulichen Nutzung (sonstiges Sondergebiet) entspricht nicht den ausgewiesenen Flächen des FNP Bremen.</a:t>
            </a:r>
          </a:p>
        </p:txBody>
      </p:sp>
      <p:sp>
        <p:nvSpPr>
          <p:cNvPr id="9" name="Rechteck 8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b="1" dirty="0"/>
          </a:p>
          <a:p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8720668" y="5260495"/>
            <a:ext cx="3400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                  Somit ist eine Flächennutzungsplanänderung</a:t>
            </a:r>
          </a:p>
          <a:p>
            <a:r>
              <a:rPr lang="de-DE" sz="1600" dirty="0"/>
              <a:t>im Parallelverfahren</a:t>
            </a:r>
          </a:p>
          <a:p>
            <a:r>
              <a:rPr lang="de-DE" sz="1600" dirty="0"/>
              <a:t>als eigenständiges Aufstellungsverfahren erforderlich!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8851392" y="5301660"/>
            <a:ext cx="841545" cy="24148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9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73571" y="3203694"/>
            <a:ext cx="6437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chemeClr val="bg1">
                    <a:lumMod val="50000"/>
                  </a:schemeClr>
                </a:solidFill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60411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Breitbild</PresentationFormat>
  <Paragraphs>72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Office-Design</vt:lpstr>
      <vt:lpstr>Vorhabenbezogener Bebauungsplan 118 (VEP 118)  und 20. Änderung des Flächennutzungsplanes              Frühzeitige Beteiligung der Öffentlichkeit nach § 3 (1) BauGB am 07.10.2025 </vt:lpstr>
      <vt:lpstr>          Aufstellungsbeschluss Deputationssitzung am 18.09.2025</vt:lpstr>
      <vt:lpstr>PowerPoint-Präsentation</vt:lpstr>
      <vt:lpstr>PowerPoint-Präsentation</vt:lpstr>
      <vt:lpstr>PowerPoint-Präsentation</vt:lpstr>
      <vt:lpstr>Vorhabenbezogener Bebauungsplan 118 (VEP 118)  und 20. Änderung des Flächennutzungsplanes</vt:lpstr>
      <vt:lpstr>PowerPoint-Präsentation</vt:lpstr>
      <vt:lpstr>Auszug aus dem Flächennutzungsplan Bremen mit Geltungsbereich für  die 20. Änderung des Flächennutzungsplanes </vt:lpstr>
      <vt:lpstr>PowerPoint-Präsentation</vt:lpstr>
      <vt:lpstr>PowerPoint-Präsentation</vt:lpstr>
    </vt:vector>
  </TitlesOfParts>
  <Company>Hochschule für Gestaltung Karlsruhe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Jahresvorschau Bauamt Bremen-Nord 2020</dc:title>
  <dc:creator>Schulte-Loh, Gunnar (SUBV)</dc:creator>
  <dc:description>2. Wo kommen wir her und woran können wir anknüpfen?</dc:description>
  <cp:lastModifiedBy>Wiedau, Anne (SBMS)</cp:lastModifiedBy>
  <cp:revision>283</cp:revision>
  <cp:lastPrinted>2025-10-01T06:32:00Z</cp:lastPrinted>
  <dcterms:created xsi:type="dcterms:W3CDTF">2013-05-29T07:08:59Z</dcterms:created>
  <dcterms:modified xsi:type="dcterms:W3CDTF">2025-10-07T07:34:50Z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Quo Vadis Innenstadt 2020_05_15</vt:lpwstr>
  </property>
  <property fmtid="{D5CDD505-2E9C-101B-9397-08002B2CF9AE}" pid="3" name="SlideDescription">
    <vt:lpwstr>2. Wo kommen wir her und woran können wir anknüpfen?_x000d_</vt:lpwstr>
  </property>
</Properties>
</file>