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97" r:id="rId2"/>
    <p:sldId id="298" r:id="rId3"/>
    <p:sldId id="299" r:id="rId4"/>
    <p:sldId id="300" r:id="rId5"/>
    <p:sldId id="301" r:id="rId6"/>
    <p:sldId id="303" r:id="rId7"/>
    <p:sldId id="314" r:id="rId8"/>
    <p:sldId id="308" r:id="rId9"/>
    <p:sldId id="309" r:id="rId10"/>
    <p:sldId id="307" r:id="rId11"/>
    <p:sldId id="305" r:id="rId12"/>
    <p:sldId id="311" r:id="rId13"/>
    <p:sldId id="304" r:id="rId14"/>
    <p:sldId id="310" r:id="rId15"/>
    <p:sldId id="306" r:id="rId16"/>
    <p:sldId id="312" r:id="rId17"/>
    <p:sldId id="313" r:id="rId18"/>
    <p:sldId id="315" r:id="rId19"/>
    <p:sldId id="302" r:id="rId20"/>
  </p:sldIdLst>
  <p:sldSz cx="12192000" cy="6858000"/>
  <p:notesSz cx="6797675" cy="99266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A9DCB733-79A2-4BF2-8B3A-4BF4780BAD54}">
          <p14:sldIdLst>
            <p14:sldId id="297"/>
            <p14:sldId id="298"/>
            <p14:sldId id="299"/>
            <p14:sldId id="300"/>
            <p14:sldId id="301"/>
            <p14:sldId id="303"/>
            <p14:sldId id="314"/>
            <p14:sldId id="308"/>
            <p14:sldId id="309"/>
            <p14:sldId id="307"/>
            <p14:sldId id="305"/>
            <p14:sldId id="311"/>
            <p14:sldId id="304"/>
            <p14:sldId id="310"/>
            <p14:sldId id="306"/>
            <p14:sldId id="312"/>
            <p14:sldId id="313"/>
            <p14:sldId id="315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6E507-CD3E-C040-8DD4-D406D4766DFE}" type="datetimeFigureOut">
              <a:rPr lang="de-DE" smtClean="0"/>
              <a:t>16.09.2022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Mastertextformat bearbeiten</a:t>
            </a:r>
          </a:p>
          <a:p>
            <a:pPr lvl="1"/>
            <a:r>
              <a:rPr lang="nl-NL" smtClean="0"/>
              <a:t>Zweite Ebene</a:t>
            </a:r>
          </a:p>
          <a:p>
            <a:pPr lvl="2"/>
            <a:r>
              <a:rPr lang="nl-NL" smtClean="0"/>
              <a:t>Dritte Ebene</a:t>
            </a:r>
          </a:p>
          <a:p>
            <a:pPr lvl="3"/>
            <a:r>
              <a:rPr lang="nl-NL" smtClean="0"/>
              <a:t>Vierte Ebene</a:t>
            </a:r>
          </a:p>
          <a:p>
            <a:pPr lvl="4"/>
            <a:r>
              <a:rPr lang="nl-NL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8D155-3FBB-6D47-A2A7-2A91878C3B2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388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2026858"/>
            <a:ext cx="10972801" cy="2093587"/>
          </a:xfrm>
        </p:spPr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nl-NL" dirty="0" smtClean="0"/>
              <a:t>Titel der </a:t>
            </a:r>
            <a:r>
              <a:rPr lang="nl-NL" dirty="0" err="1" smtClean="0"/>
              <a:t>Präsentation</a:t>
            </a:r>
            <a:r>
              <a:rPr lang="nl-NL" dirty="0" smtClean="0"/>
              <a:t/>
            </a:r>
            <a:br>
              <a:rPr lang="nl-NL" dirty="0" smtClean="0"/>
            </a:br>
            <a:endParaRPr lang="de-DE" dirty="0"/>
          </a:p>
        </p:txBody>
      </p:sp>
      <p:pic>
        <p:nvPicPr>
          <p:cNvPr id="12" name="Bild 11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  <p:sp>
        <p:nvSpPr>
          <p:cNvPr id="14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4122205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Verfasser und Datum einfügen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691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537983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Unterzeile einfügen</a:t>
            </a:r>
            <a:endParaRPr lang="de-DE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164190"/>
            <a:ext cx="10972801" cy="4432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err="1" smtClean="0"/>
              <a:t>Folienüberschrift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de-DE" dirty="0"/>
          </a:p>
        </p:txBody>
      </p:sp>
      <p:pic>
        <p:nvPicPr>
          <p:cNvPr id="16" name="Bild 15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  <p:sp>
        <p:nvSpPr>
          <p:cNvPr id="19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315093" y="1339850"/>
            <a:ext cx="5664000" cy="468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Bild einfügen</a:t>
            </a:r>
            <a:endParaRPr lang="de-DE" dirty="0"/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148915" y="1339850"/>
            <a:ext cx="5664000" cy="4679950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spcBef>
                <a:spcPts val="0"/>
              </a:spcBef>
              <a:buNone/>
              <a:defRPr sz="1600" b="1" i="0">
                <a:latin typeface=""/>
              </a:defRPr>
            </a:lvl1pPr>
            <a:lvl2pPr marL="0" indent="0">
              <a:spcBef>
                <a:spcPts val="0"/>
              </a:spcBef>
              <a:defRPr sz="1600">
                <a:latin typeface=""/>
              </a:defRPr>
            </a:lvl2pPr>
            <a:lvl3pPr marL="0" indent="0">
              <a:spcBef>
                <a:spcPts val="0"/>
              </a:spcBef>
              <a:defRPr sz="1600">
                <a:latin typeface=""/>
              </a:defRPr>
            </a:lvl3pPr>
            <a:lvl4pPr marL="0" indent="0">
              <a:spcBef>
                <a:spcPts val="0"/>
              </a:spcBef>
              <a:defRPr sz="1600">
                <a:latin typeface=""/>
              </a:defRPr>
            </a:lvl4pPr>
            <a:lvl5pPr marL="0" indent="0">
              <a:spcBef>
                <a:spcPts val="0"/>
              </a:spcBef>
              <a:defRPr sz="1600">
                <a:latin typeface=""/>
              </a:defRPr>
            </a:lvl5pPr>
          </a:lstStyle>
          <a:p>
            <a:pPr lvl="0"/>
            <a:r>
              <a:rPr lang="nl-NL" dirty="0" err="1" smtClean="0"/>
              <a:t>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nl-NL" dirty="0" smtClean="0"/>
          </a:p>
        </p:txBody>
      </p:sp>
      <p:sp>
        <p:nvSpPr>
          <p:cNvPr id="25" name="Textplatzhalt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6154640" y="1576918"/>
            <a:ext cx="5664000" cy="4442933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spcBef>
                <a:spcPts val="0"/>
              </a:spcBef>
              <a:buNone/>
              <a:defRPr sz="1600" b="0" i="0" baseline="0">
                <a:latin typeface=""/>
              </a:defRPr>
            </a:lvl1pPr>
            <a:lvl2pPr marL="0" indent="0">
              <a:spcBef>
                <a:spcPts val="0"/>
              </a:spcBef>
              <a:defRPr sz="1600">
                <a:latin typeface=""/>
              </a:defRPr>
            </a:lvl2pPr>
            <a:lvl3pPr marL="0" indent="0">
              <a:spcBef>
                <a:spcPts val="0"/>
              </a:spcBef>
              <a:defRPr sz="1600">
                <a:latin typeface=""/>
              </a:defRPr>
            </a:lvl3pPr>
            <a:lvl4pPr marL="0" indent="0">
              <a:spcBef>
                <a:spcPts val="0"/>
              </a:spcBef>
              <a:defRPr sz="1600">
                <a:latin typeface=""/>
              </a:defRPr>
            </a:lvl4pPr>
            <a:lvl5pPr marL="0" indent="0">
              <a:spcBef>
                <a:spcPts val="0"/>
              </a:spcBef>
              <a:defRPr sz="1600">
                <a:latin typeface=""/>
              </a:defRPr>
            </a:lvl5pPr>
          </a:lstStyle>
          <a:p>
            <a:pPr lvl="0"/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9537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537983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Unterzeile einfügen</a:t>
            </a:r>
            <a:endParaRPr lang="de-DE" dirty="0"/>
          </a:p>
        </p:txBody>
      </p:sp>
      <p:sp>
        <p:nvSpPr>
          <p:cNvPr id="17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164190"/>
            <a:ext cx="10972801" cy="4432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err="1" smtClean="0"/>
              <a:t>Folienüberschrift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de-DE" dirty="0"/>
          </a:p>
        </p:txBody>
      </p:sp>
      <p:pic>
        <p:nvPicPr>
          <p:cNvPr id="18" name="Bild 17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  <p:sp>
        <p:nvSpPr>
          <p:cNvPr id="20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315094" y="1339850"/>
            <a:ext cx="11497821" cy="468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Bild einfügen</a:t>
            </a:r>
            <a:endParaRPr lang="de-DE" dirty="0"/>
          </a:p>
        </p:txBody>
      </p:sp>
      <p:sp>
        <p:nvSpPr>
          <p:cNvPr id="21" name="Textplatzhalt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15094" y="6143978"/>
            <a:ext cx="11497821" cy="657578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spcBef>
                <a:spcPts val="0"/>
              </a:spcBef>
              <a:buNone/>
              <a:defRPr sz="1600" b="1" i="0" baseline="0">
                <a:latin typeface=""/>
              </a:defRPr>
            </a:lvl1pPr>
            <a:lvl2pPr marL="0" indent="0">
              <a:spcBef>
                <a:spcPts val="0"/>
              </a:spcBef>
              <a:defRPr sz="1600">
                <a:latin typeface=""/>
              </a:defRPr>
            </a:lvl2pPr>
            <a:lvl3pPr marL="0" indent="0">
              <a:spcBef>
                <a:spcPts val="0"/>
              </a:spcBef>
              <a:defRPr sz="1600">
                <a:latin typeface=""/>
              </a:defRPr>
            </a:lvl3pPr>
            <a:lvl4pPr marL="0" indent="0">
              <a:spcBef>
                <a:spcPts val="0"/>
              </a:spcBef>
              <a:defRPr sz="1600">
                <a:latin typeface=""/>
              </a:defRPr>
            </a:lvl4pPr>
            <a:lvl5pPr marL="0" indent="0">
              <a:spcBef>
                <a:spcPts val="0"/>
              </a:spcBef>
              <a:defRPr sz="1600">
                <a:latin typeface=""/>
              </a:defRPr>
            </a:lvl5pPr>
          </a:lstStyle>
          <a:p>
            <a:pPr lvl="0"/>
            <a:r>
              <a:rPr lang="nl-NL" dirty="0" err="1" smtClean="0"/>
              <a:t>Bildunterschrift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48782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537983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Unterzeile einfügen</a:t>
            </a:r>
            <a:endParaRPr lang="de-DE" dirty="0"/>
          </a:p>
        </p:txBody>
      </p:sp>
      <p:sp>
        <p:nvSpPr>
          <p:cNvPr id="8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164190"/>
            <a:ext cx="10972801" cy="4432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err="1" smtClean="0"/>
              <a:t>Folienüberschrift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de-DE" dirty="0"/>
          </a:p>
        </p:txBody>
      </p:sp>
      <p:pic>
        <p:nvPicPr>
          <p:cNvPr id="9" name="Bild 8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  <p:sp>
        <p:nvSpPr>
          <p:cNvPr id="12" name="Textplatzhalt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15094" y="1339850"/>
            <a:ext cx="11497821" cy="4679950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spcBef>
                <a:spcPts val="0"/>
              </a:spcBef>
              <a:buNone/>
              <a:defRPr sz="1600" b="1" i="0">
                <a:latin typeface=""/>
              </a:defRPr>
            </a:lvl1pPr>
            <a:lvl2pPr marL="0" indent="0">
              <a:spcBef>
                <a:spcPts val="0"/>
              </a:spcBef>
              <a:defRPr sz="1600">
                <a:latin typeface=""/>
              </a:defRPr>
            </a:lvl2pPr>
            <a:lvl3pPr marL="0" indent="0">
              <a:spcBef>
                <a:spcPts val="0"/>
              </a:spcBef>
              <a:defRPr sz="1600">
                <a:latin typeface=""/>
              </a:defRPr>
            </a:lvl3pPr>
            <a:lvl4pPr marL="0" indent="0">
              <a:spcBef>
                <a:spcPts val="0"/>
              </a:spcBef>
              <a:defRPr sz="1600">
                <a:latin typeface=""/>
              </a:defRPr>
            </a:lvl4pPr>
            <a:lvl5pPr marL="0" indent="0">
              <a:spcBef>
                <a:spcPts val="0"/>
              </a:spcBef>
              <a:defRPr sz="1600">
                <a:latin typeface=""/>
              </a:defRPr>
            </a:lvl5pPr>
          </a:lstStyle>
          <a:p>
            <a:pPr lvl="0"/>
            <a:r>
              <a:rPr lang="nl-NL" dirty="0" err="1" smtClean="0"/>
              <a:t>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nl-NL" dirty="0" smtClean="0"/>
          </a:p>
        </p:txBody>
      </p:sp>
      <p:sp>
        <p:nvSpPr>
          <p:cNvPr id="13" name="Textplatzhalt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315093" y="1576918"/>
            <a:ext cx="11503547" cy="4442933"/>
          </a:xfrm>
          <a:prstGeom prst="rect">
            <a:avLst/>
          </a:prstGeom>
        </p:spPr>
        <p:txBody>
          <a:bodyPr vert="horz" lIns="0" tIns="0" bIns="0"/>
          <a:lstStyle>
            <a:lvl1pPr marL="0" indent="0">
              <a:spcBef>
                <a:spcPts val="0"/>
              </a:spcBef>
              <a:buNone/>
              <a:defRPr sz="1600" b="0" i="0" baseline="0">
                <a:latin typeface=""/>
              </a:defRPr>
            </a:lvl1pPr>
            <a:lvl2pPr marL="0" indent="0">
              <a:spcBef>
                <a:spcPts val="0"/>
              </a:spcBef>
              <a:defRPr sz="1600">
                <a:latin typeface=""/>
              </a:defRPr>
            </a:lvl2pPr>
            <a:lvl3pPr marL="0" indent="0">
              <a:spcBef>
                <a:spcPts val="0"/>
              </a:spcBef>
              <a:defRPr sz="1600">
                <a:latin typeface=""/>
              </a:defRPr>
            </a:lvl3pPr>
            <a:lvl4pPr marL="0" indent="0">
              <a:spcBef>
                <a:spcPts val="0"/>
              </a:spcBef>
              <a:defRPr sz="1600">
                <a:latin typeface=""/>
              </a:defRPr>
            </a:lvl4pPr>
            <a:lvl5pPr marL="0" indent="0">
              <a:spcBef>
                <a:spcPts val="0"/>
              </a:spcBef>
              <a:defRPr sz="1600">
                <a:latin typeface=""/>
              </a:defRPr>
            </a:lvl5pPr>
          </a:lstStyle>
          <a:p>
            <a:pPr lvl="0"/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78952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537983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Unterzeile einfügen</a:t>
            </a:r>
            <a:endParaRPr lang="de-DE" dirty="0"/>
          </a:p>
        </p:txBody>
      </p:sp>
      <p:sp>
        <p:nvSpPr>
          <p:cNvPr id="10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164190"/>
            <a:ext cx="10972801" cy="4432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err="1" smtClean="0"/>
              <a:t>Folienüberschrift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de-DE" dirty="0"/>
          </a:p>
        </p:txBody>
      </p:sp>
      <p:pic>
        <p:nvPicPr>
          <p:cNvPr id="11" name="Bild 10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  <p:sp>
        <p:nvSpPr>
          <p:cNvPr id="13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315093" y="1339850"/>
            <a:ext cx="5664000" cy="468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Bild einfügen</a:t>
            </a:r>
            <a:endParaRPr lang="de-DE" dirty="0"/>
          </a:p>
        </p:txBody>
      </p:sp>
      <p:sp>
        <p:nvSpPr>
          <p:cNvPr id="18" name="Bildplatzhalter 18"/>
          <p:cNvSpPr>
            <a:spLocks noGrp="1"/>
          </p:cNvSpPr>
          <p:nvPr>
            <p:ph type="pic" sz="quarter" idx="17" hasCustomPrompt="1"/>
          </p:nvPr>
        </p:nvSpPr>
        <p:spPr>
          <a:xfrm>
            <a:off x="6148915" y="1339850"/>
            <a:ext cx="5664000" cy="468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Bild einfügen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663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i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5094" y="537983"/>
            <a:ext cx="10972801" cy="49688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2200" baseline="0">
                <a:latin typeface=""/>
              </a:defRPr>
            </a:lvl1pPr>
          </a:lstStyle>
          <a:p>
            <a:pPr lvl="0"/>
            <a:r>
              <a:rPr lang="de-DE" dirty="0" smtClean="0"/>
              <a:t>Unterzeile einfügen</a:t>
            </a:r>
            <a:endParaRPr lang="de-DE" dirty="0"/>
          </a:p>
        </p:txBody>
      </p:sp>
      <p:sp>
        <p:nvSpPr>
          <p:cNvPr id="8" name="Titel 11"/>
          <p:cNvSpPr>
            <a:spLocks noGrp="1"/>
          </p:cNvSpPr>
          <p:nvPr>
            <p:ph type="title" hasCustomPrompt="1"/>
          </p:nvPr>
        </p:nvSpPr>
        <p:spPr>
          <a:xfrm>
            <a:off x="315094" y="164190"/>
            <a:ext cx="10972801" cy="44326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NL" dirty="0" err="1" smtClean="0"/>
              <a:t>Folienüberschrift</a:t>
            </a:r>
            <a:r>
              <a:rPr lang="nl-NL" dirty="0" smtClean="0"/>
              <a:t> </a:t>
            </a:r>
            <a:r>
              <a:rPr lang="nl-NL" dirty="0" err="1" smtClean="0"/>
              <a:t>einfügen</a:t>
            </a:r>
            <a:endParaRPr lang="de-DE" dirty="0"/>
          </a:p>
        </p:txBody>
      </p:sp>
      <p:pic>
        <p:nvPicPr>
          <p:cNvPr id="9" name="Bild 8" descr="leist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0" y="0"/>
            <a:ext cx="25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7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Mastertextformat bearbeiten</a:t>
            </a:r>
          </a:p>
          <a:p>
            <a:pPr lvl="1"/>
            <a:r>
              <a:rPr lang="nl-NL" smtClean="0"/>
              <a:t>Zweite Ebene</a:t>
            </a:r>
          </a:p>
          <a:p>
            <a:pPr lvl="2"/>
            <a:r>
              <a:rPr lang="nl-NL" smtClean="0"/>
              <a:t>Dritte Ebene</a:t>
            </a:r>
          </a:p>
          <a:p>
            <a:pPr lvl="3"/>
            <a:r>
              <a:rPr lang="nl-NL" smtClean="0"/>
              <a:t>Vierte Ebene</a:t>
            </a:r>
          </a:p>
          <a:p>
            <a:pPr lvl="4"/>
            <a:r>
              <a:rPr lang="nl-NL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Mastertextformat bearbeiten</a:t>
            </a:r>
          </a:p>
          <a:p>
            <a:pPr lvl="1"/>
            <a:r>
              <a:rPr lang="nl-NL" smtClean="0"/>
              <a:t>Zweite Ebene</a:t>
            </a:r>
          </a:p>
          <a:p>
            <a:pPr lvl="2"/>
            <a:r>
              <a:rPr lang="nl-NL" smtClean="0"/>
              <a:t>Dritte Ebene</a:t>
            </a:r>
          </a:p>
          <a:p>
            <a:pPr lvl="3"/>
            <a:r>
              <a:rPr lang="nl-NL" smtClean="0"/>
              <a:t>Vierte Ebene</a:t>
            </a:r>
          </a:p>
          <a:p>
            <a:pPr lvl="4"/>
            <a:r>
              <a:rPr lang="nl-NL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FE90-6517-8D41-9B5F-AAAF3DFE3FA2}" type="datetimeFigureOut">
              <a:rPr lang="de-DE" smtClean="0"/>
              <a:t>16.09.2022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CBD4-0C1B-344A-BDEF-9C6E3D8AC6D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008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432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NL" dirty="0" smtClean="0"/>
              <a:t>Template 2</a:t>
            </a:r>
            <a:br>
              <a:rPr lang="nl-NL" dirty="0" smtClean="0"/>
            </a:b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E667-22E9-E04F-BA5F-3A0E6E19AFCC}" type="datetimeFigureOut">
              <a:rPr lang="de-DE" smtClean="0"/>
              <a:t>16.09.2022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15E3-067F-AA4B-B295-0B10A3AD7293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Bild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473" y="226225"/>
            <a:ext cx="1928860" cy="27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3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0" r:id="rId2"/>
    <p:sldLayoutId id="2147483649" r:id="rId3"/>
    <p:sldLayoutId id="2147483651" r:id="rId4"/>
    <p:sldLayoutId id="2147483652" r:id="rId5"/>
    <p:sldLayoutId id="2147483658" r:id="rId6"/>
    <p:sldLayoutId id="2147483660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2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1319259" y="2309017"/>
            <a:ext cx="891014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/>
              <a:t>Sanierung- und Stadterneuerung in Blumenthal</a:t>
            </a:r>
          </a:p>
          <a:p>
            <a:pPr algn="ctr"/>
            <a:endParaRPr lang="de-DE" sz="2800" dirty="0"/>
          </a:p>
          <a:p>
            <a:pPr algn="ctr"/>
            <a:r>
              <a:rPr lang="de-DE" sz="2800" dirty="0" smtClean="0"/>
              <a:t>Stand der Dinge und Ausblick, Einbindung des Beirats</a:t>
            </a:r>
          </a:p>
          <a:p>
            <a:pPr algn="ctr"/>
            <a:endParaRPr lang="de-DE" sz="2800" dirty="0"/>
          </a:p>
          <a:p>
            <a:pPr algn="ctr"/>
            <a:r>
              <a:rPr lang="de-DE" sz="2400" dirty="0" smtClean="0"/>
              <a:t>12.09.2022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877824" y="6236208"/>
            <a:ext cx="811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Dr. Hanna Augustin und Katharina Waschau, SKUMS </a:t>
            </a:r>
            <a:r>
              <a:rPr lang="de-DE" dirty="0" err="1" smtClean="0"/>
              <a:t>Ref</a:t>
            </a:r>
            <a:r>
              <a:rPr lang="de-DE" dirty="0" smtClean="0"/>
              <a:t>. 72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76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5. Schlüsselmaßnahme: Aufwertung der Landrat-Christians-Straße zur Stadtteiladresse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als Stadtteiladresse wahrnehmbar machen, Gestaltung und funktionale Stärkung als zentraler Versorgungsbereich, klimafreundliche Mobilitätsarten stärken, öffentlichen Raum als Begegnungs- und Lebensort gestalten, attraktive Querungen herstellen um Impuls aus Kämmereiquartier zu ermöglichen</a:t>
            </a:r>
          </a:p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Verkehrs- und Freiraumkonzept, </a:t>
            </a:r>
            <a:r>
              <a:rPr lang="de-DE" sz="2000" dirty="0"/>
              <a:t>i</a:t>
            </a:r>
            <a:r>
              <a:rPr lang="de-DE" sz="2000" dirty="0" smtClean="0"/>
              <a:t>n Abstimmung mit Entwicklung Markplatz und südliche Mühlenstraße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Eigenes Sanierungsziel </a:t>
            </a:r>
            <a:r>
              <a:rPr lang="de-DE" sz="2000" dirty="0"/>
              <a:t>(Ziel 4); Verbesserung der Wegeinfrastruktur und Erreichbarkeit im </a:t>
            </a:r>
            <a:r>
              <a:rPr lang="de-DE" sz="2000" dirty="0" smtClean="0"/>
              <a:t>Umweltverbund (Ziel 12)</a:t>
            </a:r>
          </a:p>
        </p:txBody>
      </p:sp>
    </p:spTree>
    <p:extLst>
      <p:ext uri="{BB962C8B-B14F-4D97-AF65-F5344CB8AC3E}">
        <p14:creationId xmlns:p14="http://schemas.microsoft.com/office/powerpoint/2010/main" val="32453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6</a:t>
            </a:r>
            <a:r>
              <a:rPr lang="de-DE" dirty="0" smtClean="0"/>
              <a:t>. Schlüsselmaßnahme: Entwicklungsimpuls George-Albrecht-Straße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15093" y="1261608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</a:t>
            </a:r>
            <a:r>
              <a:rPr lang="en-US" sz="2000" dirty="0" err="1"/>
              <a:t>Sicherstellung</a:t>
            </a:r>
            <a:r>
              <a:rPr lang="en-US" sz="2000" dirty="0"/>
              <a:t> </a:t>
            </a:r>
            <a:r>
              <a:rPr lang="en-US" sz="2000" dirty="0" err="1"/>
              <a:t>gesunder</a:t>
            </a:r>
            <a:r>
              <a:rPr lang="en-US" sz="2000" dirty="0"/>
              <a:t> </a:t>
            </a:r>
            <a:r>
              <a:rPr lang="en-US" sz="2000" dirty="0" err="1"/>
              <a:t>Wohnverhältnisse</a:t>
            </a:r>
            <a:r>
              <a:rPr lang="en-US" sz="2000" dirty="0"/>
              <a:t>, </a:t>
            </a:r>
            <a:r>
              <a:rPr lang="en-US" sz="2000" dirty="0" err="1"/>
              <a:t>Verbesserung</a:t>
            </a:r>
            <a:r>
              <a:rPr lang="en-US" sz="2000" dirty="0"/>
              <a:t> </a:t>
            </a:r>
            <a:r>
              <a:rPr lang="en-US" sz="2000" dirty="0" err="1" smtClean="0"/>
              <a:t>Wohnumfeld</a:t>
            </a:r>
            <a:r>
              <a:rPr lang="en-US" sz="2000" dirty="0" smtClean="0"/>
              <a:t> und </a:t>
            </a:r>
            <a:r>
              <a:rPr lang="en-US" sz="2000" dirty="0" err="1" smtClean="0"/>
              <a:t>öffentlicher</a:t>
            </a:r>
            <a:r>
              <a:rPr lang="en-US" sz="2000" dirty="0" smtClean="0"/>
              <a:t> </a:t>
            </a:r>
            <a:r>
              <a:rPr lang="en-US" sz="2000" dirty="0" err="1" smtClean="0"/>
              <a:t>Raum</a:t>
            </a:r>
            <a:r>
              <a:rPr lang="en-US" sz="2000" dirty="0" smtClean="0"/>
              <a:t> (</a:t>
            </a:r>
            <a:r>
              <a:rPr lang="en-US" sz="2000" dirty="0" err="1" smtClean="0"/>
              <a:t>Klimaaspekte</a:t>
            </a:r>
            <a:r>
              <a:rPr lang="en-US" sz="2000" dirty="0" smtClean="0"/>
              <a:t>), </a:t>
            </a:r>
            <a:r>
              <a:rPr lang="en-US" sz="2000" dirty="0" err="1" smtClean="0"/>
              <a:t>Angebote</a:t>
            </a:r>
            <a:r>
              <a:rPr lang="en-US" sz="2000" dirty="0" smtClean="0"/>
              <a:t> für Kinder und </a:t>
            </a:r>
            <a:r>
              <a:rPr lang="en-US" sz="2000" dirty="0" err="1" smtClean="0"/>
              <a:t>Jugendliche</a:t>
            </a:r>
            <a:r>
              <a:rPr lang="en-US" sz="2000" dirty="0" smtClean="0"/>
              <a:t> </a:t>
            </a:r>
            <a:r>
              <a:rPr lang="en-US" sz="2000" dirty="0" err="1" smtClean="0"/>
              <a:t>etablieren</a:t>
            </a:r>
            <a:r>
              <a:rPr lang="en-US" sz="2000" dirty="0" smtClean="0"/>
              <a:t>, </a:t>
            </a:r>
            <a:r>
              <a:rPr lang="en-US" sz="2000" dirty="0" err="1"/>
              <a:t>Nutzung</a:t>
            </a:r>
            <a:r>
              <a:rPr lang="en-US" sz="2000" dirty="0"/>
              <a:t> für </a:t>
            </a:r>
            <a:r>
              <a:rPr lang="en-US" sz="2000" dirty="0" err="1"/>
              <a:t>mindergenutzte</a:t>
            </a:r>
            <a:r>
              <a:rPr lang="en-US" sz="2000" dirty="0"/>
              <a:t> </a:t>
            </a:r>
            <a:r>
              <a:rPr lang="en-US" sz="2000" dirty="0" err="1" smtClean="0"/>
              <a:t>Parkplatzfläche</a:t>
            </a:r>
            <a:r>
              <a:rPr lang="de-DE" sz="2000" dirty="0" smtClean="0"/>
              <a:t> </a:t>
            </a:r>
          </a:p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Kontakt zu Eigentümer:innen; Strategie- und Machbarkeitsstudie zu Sanierungsmöglichkeiten, Nachverdichtung oder (Teil-) Freilegung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Entwicklungszielen: Eigenes Sanierungsziel (Ziel 5</a:t>
            </a:r>
            <a:r>
              <a:rPr lang="de-DE" sz="2000" dirty="0"/>
              <a:t>); </a:t>
            </a:r>
            <a:r>
              <a:rPr lang="de-DE" sz="2000" dirty="0" smtClean="0"/>
              <a:t>Aktivierung </a:t>
            </a:r>
            <a:r>
              <a:rPr lang="de-DE" sz="2000" dirty="0"/>
              <a:t>brachliegender, leerstehender und untergenutzter Grundstücks-, Stellplatz- und </a:t>
            </a:r>
            <a:r>
              <a:rPr lang="de-DE" sz="2000" dirty="0" smtClean="0"/>
              <a:t>Gebäudepotenziale (Ziel </a:t>
            </a:r>
            <a:r>
              <a:rPr lang="de-DE" sz="2000" dirty="0"/>
              <a:t>6); </a:t>
            </a:r>
            <a:r>
              <a:rPr lang="de-DE" sz="2000" dirty="0" smtClean="0"/>
              <a:t>Entwicklung </a:t>
            </a:r>
            <a:r>
              <a:rPr lang="de-DE" sz="2000" dirty="0"/>
              <a:t>bedarfsgerechter Wohnangebote zur Förderung gesunder und klimaangepasster Wohnverhältnisse mit niedrigen </a:t>
            </a:r>
            <a:r>
              <a:rPr lang="de-DE" sz="2000" dirty="0" smtClean="0"/>
              <a:t>Energiekosten (Ziel 10)</a:t>
            </a:r>
          </a:p>
        </p:txBody>
      </p:sp>
    </p:spTree>
    <p:extLst>
      <p:ext uri="{BB962C8B-B14F-4D97-AF65-F5344CB8AC3E}">
        <p14:creationId xmlns:p14="http://schemas.microsoft.com/office/powerpoint/2010/main" val="42537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/>
              <a:t>7</a:t>
            </a:r>
            <a:r>
              <a:rPr lang="de-DE" dirty="0" smtClean="0"/>
              <a:t>. Schlüsselmaßnahme: Standort für eine Stadtteilbibliothek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Standort für eine Stadtteilbibliothek finden, ggfs. Umbau 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Machbarkeitsstudie für das historische Rathaus: Ist Bibliotheksnutzung dort möglich, welche Umbauten sind ggfs. erforderlich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Eigenes Sanierungsziel </a:t>
            </a:r>
            <a:r>
              <a:rPr lang="de-DE" sz="2000" dirty="0"/>
              <a:t>(Ziel </a:t>
            </a:r>
            <a:r>
              <a:rPr lang="de-DE" sz="2000" dirty="0" smtClean="0"/>
              <a:t>9)</a:t>
            </a:r>
          </a:p>
        </p:txBody>
      </p:sp>
    </p:spTree>
    <p:extLst>
      <p:ext uri="{BB962C8B-B14F-4D97-AF65-F5344CB8AC3E}">
        <p14:creationId xmlns:p14="http://schemas.microsoft.com/office/powerpoint/2010/main" val="327719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8. Schlüsselmaßnahme: </a:t>
            </a:r>
            <a:r>
              <a:rPr lang="de-DE" dirty="0" err="1" smtClean="0"/>
              <a:t>Bahrsplate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15093" y="1261608"/>
            <a:ext cx="10972801" cy="4442933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Ziele: </a:t>
            </a:r>
            <a:r>
              <a:rPr lang="de-DE" sz="2000" dirty="0"/>
              <a:t>Angebote für verschiedene Zielgruppen, </a:t>
            </a:r>
            <a:r>
              <a:rPr lang="de-DE" sz="2000" dirty="0" smtClean="0"/>
              <a:t>Maßnahmen für Klimaschutz und Klimaanpassung, </a:t>
            </a:r>
            <a:r>
              <a:rPr lang="de-DE" sz="2000" dirty="0"/>
              <a:t>Qualifizierung Erinnerungsort, Erweiterung Grünfläche um Brache an der Hafenspitze, Weserbezug stärken, </a:t>
            </a:r>
            <a:r>
              <a:rPr lang="de-DE" sz="2000" dirty="0" smtClean="0"/>
              <a:t>öffentliche Toilette</a:t>
            </a:r>
            <a:endParaRPr lang="de-DE" sz="2000" dirty="0">
              <a:latin typeface="Bell MT" panose="02020503060305020303" pitchFamily="18" charset="0"/>
              <a:ea typeface="Bell MT" panose="02020503060305020303" pitchFamily="18" charset="0"/>
              <a:cs typeface="Bell MT" panose="02020503060305020303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 Nächster Schritt lt. IEK: Freiraumplanerischer Realisierungswettbewerb  mit </a:t>
            </a:r>
            <a:r>
              <a:rPr lang="de-DE" sz="2000" dirty="0" smtClean="0"/>
              <a:t>Öffentlichkeitsbeteiligung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Entwicklungszielen: </a:t>
            </a:r>
            <a:r>
              <a:rPr lang="de-DE" sz="2000" dirty="0"/>
              <a:t>Zeitgemäße Gestaltung des stadtteilübergreifenden Freiraums „</a:t>
            </a:r>
            <a:r>
              <a:rPr lang="de-DE" sz="2000" dirty="0" err="1"/>
              <a:t>Bahrsplate</a:t>
            </a:r>
            <a:r>
              <a:rPr lang="de-DE" sz="2000" dirty="0"/>
              <a:t>“ (Ziel 14), Stärkung und Schaffung von multifunktionalen, konsumfreien und </a:t>
            </a:r>
            <a:r>
              <a:rPr lang="de-DE" sz="2000" dirty="0" smtClean="0"/>
              <a:t>klimaangepassten Freiräumen </a:t>
            </a:r>
            <a:r>
              <a:rPr lang="de-DE" sz="2000" dirty="0"/>
              <a:t>(Ziel 11)</a:t>
            </a:r>
            <a:endParaRPr lang="de-DE" sz="2000" dirty="0">
              <a:latin typeface="Bell MT" panose="02020503060305020303" pitchFamily="18" charset="0"/>
              <a:ea typeface="Bell MT" panose="02020503060305020303" pitchFamily="18" charset="0"/>
              <a:cs typeface="Bell MT" panose="02020503060305020303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0491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9. Schlüsselmaßnahme: Neuorganisation gesellschaftlicher Quartiersbedarfe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bedarfsgerechte Ergänzung sozialer, kultureller und bildungsbezogener Angebote, Synergien zwischen Einrichtungen verbessern, langfristig bezahlbare Mieten für gemeinnützige Nutzungen sicherstellen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mit Akteuren vor Ort Bedarfe und Nutzungen konkretisieren, Standorte prüfen: Nachnutzung von Bestandsgebäuden oder Neubau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Entwicklung, Anpassung und Bündelung von Angeboten und Infrastrukturen im Quartier an die Anforderungen der </a:t>
            </a:r>
            <a:r>
              <a:rPr lang="de-DE" sz="2000" dirty="0" smtClean="0"/>
              <a:t>Bewohner:innen (Ziel 9</a:t>
            </a:r>
            <a:r>
              <a:rPr lang="de-DE" sz="2000" dirty="0"/>
              <a:t>), ggfs. Sensibilisierung, Bewahrung und </a:t>
            </a:r>
            <a:r>
              <a:rPr lang="de-DE" sz="2000" dirty="0" err="1"/>
              <a:t>Inwertsetzung</a:t>
            </a:r>
            <a:r>
              <a:rPr lang="de-DE" sz="2000" dirty="0"/>
              <a:t> der stadtbildprägenden Bausubstanz </a:t>
            </a:r>
            <a:r>
              <a:rPr lang="de-DE" sz="2000" dirty="0" smtClean="0"/>
              <a:t>(Ziel 8)</a:t>
            </a:r>
          </a:p>
        </p:txBody>
      </p:sp>
    </p:spTree>
    <p:extLst>
      <p:ext uri="{BB962C8B-B14F-4D97-AF65-F5344CB8AC3E}">
        <p14:creationId xmlns:p14="http://schemas.microsoft.com/office/powerpoint/2010/main" val="119329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10. Schlüsselmaßnahme: Förderung privater Modernisierungs- und Instandsetzungsmaßnahmen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Anteil der Gebäude mit (hohem) Sanierungsbedarf stark verringern, Stadtbild erhalten und verbessern, Energieverbrauch verringern, Stadtklima verbessern. </a:t>
            </a:r>
          </a:p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Förderrichtlinie beschließen, Beratungsstelle einrichten, Kontakt zu Eigentümer:innen suchen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Bewahrung </a:t>
            </a:r>
            <a:r>
              <a:rPr lang="de-DE" sz="2000" dirty="0"/>
              <a:t>und </a:t>
            </a:r>
            <a:r>
              <a:rPr lang="de-DE" sz="2000" dirty="0" err="1"/>
              <a:t>Inwertsetzung</a:t>
            </a:r>
            <a:r>
              <a:rPr lang="de-DE" sz="2000" dirty="0"/>
              <a:t> der stadtbildprägenden Bausubstanz </a:t>
            </a:r>
            <a:r>
              <a:rPr lang="de-DE" sz="2000" dirty="0" smtClean="0"/>
              <a:t>unter </a:t>
            </a:r>
            <a:r>
              <a:rPr lang="de-DE" sz="2000" dirty="0"/>
              <a:t>Berücksichtigung des Klimaschutzes und der </a:t>
            </a:r>
            <a:r>
              <a:rPr lang="de-DE" sz="2000" dirty="0" smtClean="0"/>
              <a:t>Klimaanpassung (Ziel 7) Anpassung </a:t>
            </a:r>
            <a:r>
              <a:rPr lang="de-DE" sz="2000" dirty="0"/>
              <a:t>der Gebäude an die veränderten Nutzungsanforderungen in Bezug auf das Klima und die Teilhabe-, Nutzungs- und Wohnanforderungen der </a:t>
            </a:r>
            <a:r>
              <a:rPr lang="de-DE" sz="2000" dirty="0" smtClean="0"/>
              <a:t>Bewohner:innen/</a:t>
            </a:r>
            <a:r>
              <a:rPr lang="de-DE" sz="2000" dirty="0" err="1" smtClean="0"/>
              <a:t>Nutzer:innen</a:t>
            </a:r>
            <a:r>
              <a:rPr lang="de-DE" sz="2000" dirty="0" smtClean="0"/>
              <a:t> (Ziel 8);  </a:t>
            </a:r>
          </a:p>
        </p:txBody>
      </p:sp>
    </p:spTree>
    <p:extLst>
      <p:ext uri="{BB962C8B-B14F-4D97-AF65-F5344CB8AC3E}">
        <p14:creationId xmlns:p14="http://schemas.microsoft.com/office/powerpoint/2010/main" val="16138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11. Schlüsselmaßnahme: Einrichtung eines Standort- und </a:t>
            </a:r>
            <a:r>
              <a:rPr lang="de-DE" dirty="0" err="1" smtClean="0"/>
              <a:t>Leerstandsmanagements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Beratung zu Modernisierungs- und Instandsetzungsförderung, treibt </a:t>
            </a:r>
            <a:r>
              <a:rPr lang="de-DE" sz="2000" dirty="0" err="1" smtClean="0"/>
              <a:t>Matching</a:t>
            </a:r>
            <a:r>
              <a:rPr lang="de-DE" sz="2000" dirty="0" smtClean="0"/>
              <a:t>-Prozess zwischen raumsuchenden Nutzungen und Eigentümer:innen voran: Fördert Neue Mischung Blumenthal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Einrichtung einer Anlaufstelle für gebündelte Beratung zu Fördermöglichkeiten, Aufbau </a:t>
            </a:r>
            <a:r>
              <a:rPr lang="de-DE" sz="2000" dirty="0"/>
              <a:t>und Pflege Leerstandskataster, Ansprache von Privaten, Vernetzung mit Aktiven und </a:t>
            </a:r>
            <a:r>
              <a:rPr lang="de-DE" sz="2000" dirty="0" smtClean="0"/>
              <a:t>Vereinen</a:t>
            </a: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grundlegend </a:t>
            </a:r>
            <a:r>
              <a:rPr lang="de-DE" sz="2000" dirty="0"/>
              <a:t>für Sanierungsziele 7 Sensibilisierung, Bewahrung und </a:t>
            </a:r>
            <a:r>
              <a:rPr lang="de-DE" sz="2000" dirty="0" err="1"/>
              <a:t>Inwertsetzung</a:t>
            </a:r>
            <a:r>
              <a:rPr lang="de-DE" sz="2000" dirty="0"/>
              <a:t> der stadtbildprägenden Bausubstanz als besonderes Gut und 8 Anpassung der Gebäude an die veränderten Nutzungsanforderungen in Bezug auf das Klima und die Teilhabe-, Nutzungs- und Wohnanforderungen der Bewohner:innen/</a:t>
            </a:r>
            <a:r>
              <a:rPr lang="de-DE" sz="2000" dirty="0" err="1"/>
              <a:t>Nutzer:innen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38915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12. Schlüsselmaßnahme: Verfügungsfonds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Aktivierung und Stärkung des lokalen Engagements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Verabschiedung einer Förderrichtlinie, Etablierung von Beratungsstrukturen</a:t>
            </a: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Sanierungsziele sind Kriterium für Förderentscheidungen</a:t>
            </a:r>
          </a:p>
        </p:txBody>
      </p:sp>
    </p:spTree>
    <p:extLst>
      <p:ext uri="{BB962C8B-B14F-4D97-AF65-F5344CB8AC3E}">
        <p14:creationId xmlns:p14="http://schemas.microsoft.com/office/powerpoint/2010/main" val="25807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13. Schlüsselmaßnahme: Möglichkeiten für aktiven Zwischenerwerb prüfen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Möglichkeit schaffen, Problemimmobilien, Leerstände im Falle nichtkooperativer Eigentümer:innen aufzukaufen und im Sinne der Sanierungsziele zu entwickeln </a:t>
            </a:r>
          </a:p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Vorantreiben politischer Willensbildung, rechtliche Klärungen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Grundlegend </a:t>
            </a:r>
            <a:r>
              <a:rPr lang="de-DE" sz="2000" dirty="0" smtClean="0"/>
              <a:t>für Sanierungsziel 7: Sensibilisierung</a:t>
            </a:r>
            <a:r>
              <a:rPr lang="de-DE" sz="2000" dirty="0"/>
              <a:t>, Bewahrung und </a:t>
            </a:r>
            <a:r>
              <a:rPr lang="de-DE" sz="2000" dirty="0" err="1"/>
              <a:t>Inwertsetzung</a:t>
            </a:r>
            <a:r>
              <a:rPr lang="de-DE" sz="2000" dirty="0"/>
              <a:t> der stadtbildprägenden Bausubstanz und 8: Anpassung der Gebäude an die veränderten Nutzungsanforderungen in Bezug auf das Klima und die Teilhabe-, Nutzungs- und Wohnanforderungen der Bewohner:innen/</a:t>
            </a:r>
            <a:r>
              <a:rPr lang="de-DE" sz="2000" dirty="0" err="1"/>
              <a:t>Nutzer:innen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5731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Ausblick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1092334" y="1886864"/>
            <a:ext cx="9418320" cy="10515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44214" y="2996134"/>
            <a:ext cx="20208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Sommer 2020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Vorbereitende Untersuchungen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317429" y="2996134"/>
            <a:ext cx="2020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Sommer 2022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Sanierungsgebiet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467045" y="2938424"/>
            <a:ext cx="2339714" cy="2893100"/>
          </a:xfrm>
          <a:prstGeom prst="rect">
            <a:avLst/>
          </a:prstGeom>
          <a:noFill/>
          <a:ln w="41275"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Herbst/Winter 2022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Entwicklung Integriertes Entwicklungskonzept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Beschluss und Ausschreibung Sanierungsträger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Etablierung von Begleitgremien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035646" y="2926433"/>
            <a:ext cx="233971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Frühjahr 2023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Integriertes Entwicklungskonzept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Vertragsschluss Sanierungsträger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0817352" y="2196359"/>
            <a:ext cx="103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2035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9604248" y="2926433"/>
            <a:ext cx="23397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 Sommer 2023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Umsetzung Maßnahmen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>
          <a:xfrm flipV="1">
            <a:off x="7924800" y="4911592"/>
            <a:ext cx="0" cy="1321716"/>
          </a:xfrm>
          <a:prstGeom prst="straightConnector1">
            <a:avLst/>
          </a:prstGeom>
          <a:ln w="136525" cmpd="dbl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4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557048" y="1492835"/>
            <a:ext cx="10925261" cy="4442933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Sanierung und Stadterneuerung in Blumenthal: Stand der Dinge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Begleitung und Kommunikation des Prozesses vor Ort: Gremien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Integriertes Entwicklungskonzept: Stand der Dinge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Integriertes Entwicklungskonzept</a:t>
            </a:r>
            <a:r>
              <a:rPr lang="de-DE" sz="2400" smtClean="0"/>
              <a:t>: 13 </a:t>
            </a:r>
            <a:r>
              <a:rPr lang="de-DE" sz="2400" dirty="0" smtClean="0"/>
              <a:t>Schlüsselmaßnahmen der Sanierung und Stadterneuerung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 smtClean="0"/>
              <a:t>Ausblick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001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Stand der Dinge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Stadterneuerung und Sanierung in Blumenthal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>
          <a:xfrm>
            <a:off x="1092334" y="1886864"/>
            <a:ext cx="9418320" cy="10515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44214" y="2996134"/>
            <a:ext cx="20208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Sommer 2020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Vorbereitende Untersuchungen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317429" y="2996134"/>
            <a:ext cx="2020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Sommer 2022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Sanierungsgebiet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467045" y="2938424"/>
            <a:ext cx="2339714" cy="2893100"/>
          </a:xfrm>
          <a:prstGeom prst="rect">
            <a:avLst/>
          </a:prstGeom>
          <a:noFill/>
          <a:ln w="412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Herbst/Winter 2022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Entwicklung Integriertes Entwicklungskonzept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Beschluss und Ausschreibung Sanierungsträger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Etablierung von Begleitgremien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035646" y="2926433"/>
            <a:ext cx="233971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Frühjahr 2023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Beschluss Integriertes Entwicklungskonzept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Vertragsschluss Sanierungsträger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0817352" y="2196359"/>
            <a:ext cx="103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2035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9604248" y="2926433"/>
            <a:ext cx="23397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Ab Sommer 2023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Umsetzung Maßnahmen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005959" y="4911592"/>
            <a:ext cx="1332294" cy="0"/>
          </a:xfrm>
          <a:prstGeom prst="straightConnector1">
            <a:avLst/>
          </a:prstGeom>
          <a:ln w="136525" cmpd="dbl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30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sz="2000" dirty="0" smtClean="0"/>
              <a:t>Gremien</a:t>
            </a:r>
            <a:endParaRPr lang="de-DE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Begleitung und Kommunikation des Prozesses vor </a:t>
            </a:r>
            <a:r>
              <a:rPr lang="de-DE" sz="2000" dirty="0" smtClean="0"/>
              <a:t>Ort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92C7D2B-C0B2-4602-BB52-5E181F016BB0}"/>
              </a:ext>
            </a:extLst>
          </p:cNvPr>
          <p:cNvSpPr txBox="1"/>
          <p:nvPr/>
        </p:nvSpPr>
        <p:spPr>
          <a:xfrm>
            <a:off x="161290" y="1247046"/>
            <a:ext cx="11763116" cy="584775"/>
          </a:xfrm>
          <a:prstGeom prst="rect">
            <a:avLst/>
          </a:prstGeom>
          <a:solidFill>
            <a:srgbClr val="8DB2C3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URW DIN Demi" pitchFamily="2" charset="0"/>
              </a:rPr>
              <a:t>Stadtentwicklungsprozess Blumenthal </a:t>
            </a:r>
            <a:br>
              <a:rPr lang="de-DE" dirty="0">
                <a:latin typeface="URW DIN Demi" pitchFamily="2" charset="0"/>
              </a:rPr>
            </a:br>
            <a:r>
              <a:rPr lang="de-DE" sz="1400" dirty="0">
                <a:latin typeface="URW DIN Light" pitchFamily="2" charset="0"/>
              </a:rPr>
              <a:t>(</a:t>
            </a:r>
            <a:r>
              <a:rPr lang="de-DE" sz="1400" dirty="0" err="1">
                <a:latin typeface="URW DIN Light" pitchFamily="2" charset="0"/>
              </a:rPr>
              <a:t>WiN</a:t>
            </a:r>
            <a:r>
              <a:rPr lang="de-DE" sz="1400" dirty="0">
                <a:latin typeface="URW DIN Light" pitchFamily="2" charset="0"/>
              </a:rPr>
              <a:t> + Lebendige Zentren (inkl. Sanierung))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7B74394-AA10-D87D-91CD-941D5D61DD6B}"/>
              </a:ext>
            </a:extLst>
          </p:cNvPr>
          <p:cNvSpPr txBox="1"/>
          <p:nvPr/>
        </p:nvSpPr>
        <p:spPr>
          <a:xfrm>
            <a:off x="147145" y="5223650"/>
            <a:ext cx="11763116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FFFFFF"/>
                </a:solidFill>
                <a:latin typeface="URW DIN Demi" pitchFamily="2" charset="0"/>
              </a:rPr>
              <a:t>Quartiersrat (4 x Jahr) </a:t>
            </a:r>
            <a:r>
              <a:rPr lang="de-DE" dirty="0">
                <a:solidFill>
                  <a:srgbClr val="FFFFFF"/>
                </a:solidFill>
                <a:latin typeface="URW DIN Demi" pitchFamily="2" charset="0"/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rgbClr val="FFFFFF"/>
                </a:solidFill>
                <a:latin typeface="URW DIN Demi" pitchFamily="2" charset="0"/>
              </a:rPr>
              <a:t>Aufgaben erweitern!</a:t>
            </a:r>
            <a:br>
              <a:rPr lang="de-DE" dirty="0">
                <a:solidFill>
                  <a:srgbClr val="FFFFFF"/>
                </a:solidFill>
                <a:latin typeface="URW DIN Demi" pitchFamily="2" charset="0"/>
              </a:rPr>
            </a:b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(Inhalte: aktuelle Infos/Entwicklungen, </a:t>
            </a:r>
            <a:r>
              <a:rPr lang="de-DE" sz="1200" dirty="0" err="1">
                <a:solidFill>
                  <a:srgbClr val="FFFFFF"/>
                </a:solidFill>
                <a:latin typeface="URW DIN Demi" pitchFamily="2" charset="0"/>
              </a:rPr>
              <a:t>Beratung+Empfehlung</a:t>
            </a: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 zu Förderprojekten, </a:t>
            </a:r>
            <a:br>
              <a:rPr lang="de-DE" sz="1200" dirty="0">
                <a:solidFill>
                  <a:srgbClr val="FFFFFF"/>
                </a:solidFill>
                <a:latin typeface="URW DIN Demi" pitchFamily="2" charset="0"/>
              </a:rPr>
            </a:b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Beschluss neue </a:t>
            </a:r>
            <a:r>
              <a:rPr lang="de-DE" sz="1200" dirty="0" err="1">
                <a:solidFill>
                  <a:srgbClr val="FFFFFF"/>
                </a:solidFill>
                <a:latin typeface="URW DIN Demi" pitchFamily="2" charset="0"/>
              </a:rPr>
              <a:t>WiN</a:t>
            </a: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 Projekte + neue Zentrumsprojekte (Verfügungsfonds):</a:t>
            </a:r>
            <a:r>
              <a:rPr lang="de-DE" sz="1200" dirty="0">
                <a:solidFill>
                  <a:srgbClr val="FFFFFF"/>
                </a:solidFill>
                <a:latin typeface="URW DIN Demi" pitchFamily="2" charset="0"/>
                <a:sym typeface="Wingdings" panose="05000000000000000000" pitchFamily="2" charset="2"/>
              </a:rPr>
              <a:t> </a:t>
            </a: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„Blumenthal Fonds 1+2“)</a:t>
            </a:r>
          </a:p>
          <a:p>
            <a:pPr algn="ctr"/>
            <a:r>
              <a:rPr lang="de-DE" sz="1200" dirty="0">
                <a:solidFill>
                  <a:srgbClr val="FFFFFF"/>
                </a:solidFill>
                <a:latin typeface="URW DIN Light" pitchFamily="2" charset="0"/>
              </a:rPr>
              <a:t>Akteure: </a:t>
            </a:r>
            <a:r>
              <a:rPr lang="de-DE" sz="1200" dirty="0">
                <a:solidFill>
                  <a:srgbClr val="FFFFFF"/>
                </a:solidFill>
                <a:latin typeface="URW DIN Demi" pitchFamily="2" charset="0"/>
              </a:rPr>
              <a:t>QM, Gebietsbeauftragung, </a:t>
            </a:r>
            <a:r>
              <a:rPr lang="de-DE" sz="1200" dirty="0">
                <a:solidFill>
                  <a:srgbClr val="FFFFFF"/>
                </a:solidFill>
                <a:latin typeface="URW DIN Light" pitchFamily="2" charset="0"/>
              </a:rPr>
              <a:t>aktive Träger + Vereine, Vertretung Kita/Schule, Vertretung Politik, Vertretung Stadtteilöffentlichkeit, Vertretung Eigentümerschaft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F2EBE5F-6367-8FDD-61E1-EC30A0090D9C}"/>
              </a:ext>
            </a:extLst>
          </p:cNvPr>
          <p:cNvSpPr txBox="1"/>
          <p:nvPr/>
        </p:nvSpPr>
        <p:spPr>
          <a:xfrm>
            <a:off x="3449410" y="1958443"/>
            <a:ext cx="8489557" cy="923330"/>
          </a:xfrm>
          <a:prstGeom prst="rect">
            <a:avLst/>
          </a:prstGeom>
          <a:solidFill>
            <a:srgbClr val="C5B2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URW DIN Demi" pitchFamily="2" charset="0"/>
              </a:rPr>
              <a:t>Lenkungsgruppe Stadtentwicklung Blumenthal </a:t>
            </a:r>
            <a:r>
              <a:rPr lang="de-DE" sz="1400" dirty="0">
                <a:latin typeface="URW DIN Demi" pitchFamily="2" charset="0"/>
              </a:rPr>
              <a:t>(4 x Jahr):</a:t>
            </a:r>
            <a:r>
              <a:rPr lang="de-DE" dirty="0">
                <a:latin typeface="URW DIN Demi" pitchFamily="2" charset="0"/>
              </a:rPr>
              <a:t/>
            </a:r>
            <a:br>
              <a:rPr lang="de-DE" dirty="0">
                <a:latin typeface="URW DIN Demi" pitchFamily="2" charset="0"/>
              </a:rPr>
            </a:br>
            <a:r>
              <a:rPr lang="de-DE" sz="1200" dirty="0">
                <a:latin typeface="URW DIN Demi" pitchFamily="2" charset="0"/>
              </a:rPr>
              <a:t>(Inhalte: Sachstandsbericht Einzelprojekte, strategische Koordination, Programmfortschreibung)</a:t>
            </a:r>
          </a:p>
          <a:p>
            <a:pPr algn="ctr"/>
            <a:r>
              <a:rPr lang="de-DE" sz="1200" dirty="0">
                <a:latin typeface="URW DIN Light" pitchFamily="2" charset="0"/>
              </a:rPr>
              <a:t>Akteure: </a:t>
            </a:r>
            <a:r>
              <a:rPr lang="de-DE" sz="1200" dirty="0" smtClean="0">
                <a:latin typeface="URW DIN Demi" pitchFamily="2" charset="0"/>
              </a:rPr>
              <a:t>Sanierungsträger, </a:t>
            </a:r>
            <a:r>
              <a:rPr lang="de-DE" sz="1200" dirty="0">
                <a:latin typeface="URW DIN Light" pitchFamily="2" charset="0"/>
              </a:rPr>
              <a:t>SKUMS </a:t>
            </a:r>
            <a:r>
              <a:rPr lang="de-DE" sz="1200" dirty="0" err="1">
                <a:latin typeface="URW DIN Light" pitchFamily="2" charset="0"/>
              </a:rPr>
              <a:t>Ref</a:t>
            </a:r>
            <a:r>
              <a:rPr lang="de-DE" sz="1200" dirty="0">
                <a:latin typeface="URW DIN Light" pitchFamily="2" charset="0"/>
              </a:rPr>
              <a:t>. 72, BBN, SJIS, SKB, SWAE, WFB, </a:t>
            </a:r>
            <a:r>
              <a:rPr lang="de-DE" sz="1200" dirty="0" err="1" smtClean="0">
                <a:latin typeface="URW DIN Light" pitchFamily="2" charset="0"/>
              </a:rPr>
              <a:t>LfD</a:t>
            </a:r>
            <a:r>
              <a:rPr lang="de-DE" sz="1200" dirty="0" smtClean="0">
                <a:latin typeface="URW DIN Light" pitchFamily="2" charset="0"/>
              </a:rPr>
              <a:t>, OA, </a:t>
            </a:r>
            <a:r>
              <a:rPr lang="de-DE" sz="1200" dirty="0">
                <a:latin typeface="URW DIN Light" pitchFamily="2" charset="0"/>
              </a:rPr>
              <a:t>QM, </a:t>
            </a:r>
            <a:r>
              <a:rPr lang="de-DE" sz="1200" dirty="0" smtClean="0">
                <a:latin typeface="URW DIN Light" pitchFamily="2" charset="0"/>
              </a:rPr>
              <a:t>2 </a:t>
            </a:r>
            <a:r>
              <a:rPr lang="de-DE" sz="1200" dirty="0">
                <a:latin typeface="URW DIN Light" pitchFamily="2" charset="0"/>
              </a:rPr>
              <a:t>entsendete Personen Beirat </a:t>
            </a:r>
            <a:br>
              <a:rPr lang="de-DE" sz="1200" dirty="0">
                <a:latin typeface="URW DIN Light" pitchFamily="2" charset="0"/>
              </a:rPr>
            </a:br>
            <a:endParaRPr lang="de-DE" sz="1200" dirty="0">
              <a:latin typeface="URW DIN Light" pitchFamily="2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DFF5A90-23F0-FE3E-23A2-91ECCE9342D2}"/>
              </a:ext>
            </a:extLst>
          </p:cNvPr>
          <p:cNvSpPr txBox="1"/>
          <p:nvPr/>
        </p:nvSpPr>
        <p:spPr>
          <a:xfrm>
            <a:off x="3449410" y="3549718"/>
            <a:ext cx="3231627" cy="1107996"/>
          </a:xfrm>
          <a:prstGeom prst="rect">
            <a:avLst/>
          </a:prstGeom>
          <a:solidFill>
            <a:srgbClr val="9E8B4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URW DIN Demi" pitchFamily="2" charset="0"/>
              </a:rPr>
              <a:t>Projektbezogene </a:t>
            </a:r>
            <a:r>
              <a:rPr lang="de-DE" dirty="0" err="1">
                <a:latin typeface="URW DIN Demi" pitchFamily="2" charset="0"/>
              </a:rPr>
              <a:t>AG‘s</a:t>
            </a:r>
            <a:r>
              <a:rPr lang="de-DE" dirty="0">
                <a:latin typeface="URW DIN Demi" pitchFamily="2" charset="0"/>
              </a:rPr>
              <a:t> </a:t>
            </a:r>
            <a:br>
              <a:rPr lang="de-DE" dirty="0">
                <a:latin typeface="URW DIN Demi" pitchFamily="2" charset="0"/>
              </a:rPr>
            </a:br>
            <a:r>
              <a:rPr lang="de-DE" sz="1200" dirty="0">
                <a:latin typeface="URW DIN Demi" pitchFamily="2" charset="0"/>
              </a:rPr>
              <a:t>(Inhalte: </a:t>
            </a:r>
            <a:r>
              <a:rPr lang="de-DE" sz="1200" dirty="0">
                <a:latin typeface="URW DIN Demi" pitchFamily="2" charset="0"/>
                <a:sym typeface="Wingdings" panose="05000000000000000000" pitchFamily="2" charset="2"/>
              </a:rPr>
              <a:t>Maßnahmenvorbereitung,</a:t>
            </a:r>
            <a:br>
              <a:rPr lang="de-DE" sz="1200" dirty="0">
                <a:latin typeface="URW DIN Demi" pitchFamily="2" charset="0"/>
                <a:sym typeface="Wingdings" panose="05000000000000000000" pitchFamily="2" charset="2"/>
              </a:rPr>
            </a:br>
            <a:r>
              <a:rPr lang="de-DE" sz="1200" dirty="0">
                <a:latin typeface="URW DIN Demi" pitchFamily="2" charset="0"/>
                <a:sym typeface="Wingdings" panose="05000000000000000000" pitchFamily="2" charset="2"/>
              </a:rPr>
              <a:t>-begleitung und -umsetzung</a:t>
            </a:r>
            <a:r>
              <a:rPr lang="de-DE" sz="1200" dirty="0">
                <a:latin typeface="URW DIN Demi" pitchFamily="2" charset="0"/>
              </a:rPr>
              <a:t>)</a:t>
            </a:r>
          </a:p>
          <a:p>
            <a:pPr algn="ctr"/>
            <a:r>
              <a:rPr lang="de-DE" sz="1200" dirty="0">
                <a:latin typeface="URW DIN Light" pitchFamily="2" charset="0"/>
              </a:rPr>
              <a:t>Akteure: Gebietsbeauftragung, Projektträger, weiter aktive Akteure</a:t>
            </a:r>
            <a:endParaRPr lang="de-DE" dirty="0">
              <a:latin typeface="URW DIN Demi" pitchFamily="2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1854113-D13E-C131-D1AB-2A57E3532C8E}"/>
              </a:ext>
            </a:extLst>
          </p:cNvPr>
          <p:cNvSpPr txBox="1"/>
          <p:nvPr/>
        </p:nvSpPr>
        <p:spPr>
          <a:xfrm>
            <a:off x="7358039" y="3554207"/>
            <a:ext cx="4571885" cy="1107996"/>
          </a:xfrm>
          <a:prstGeom prst="rect">
            <a:avLst/>
          </a:prstGeom>
          <a:solidFill>
            <a:srgbClr val="C5B2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URW DIN Demi" pitchFamily="2" charset="0"/>
              </a:rPr>
              <a:t>Jour Fixe </a:t>
            </a:r>
            <a:r>
              <a:rPr lang="de-DE" dirty="0" smtClean="0">
                <a:latin typeface="URW DIN Demi" pitchFamily="2" charset="0"/>
              </a:rPr>
              <a:t>Lebendige </a:t>
            </a:r>
            <a:r>
              <a:rPr lang="de-DE" dirty="0">
                <a:latin typeface="URW DIN Demi" pitchFamily="2" charset="0"/>
              </a:rPr>
              <a:t>Zentren: Blumenthal </a:t>
            </a:r>
            <a:br>
              <a:rPr lang="de-DE" dirty="0">
                <a:latin typeface="URW DIN Demi" pitchFamily="2" charset="0"/>
              </a:rPr>
            </a:br>
            <a:r>
              <a:rPr lang="de-DE" sz="1200" dirty="0">
                <a:latin typeface="URW DIN Demi" pitchFamily="2" charset="0"/>
              </a:rPr>
              <a:t>(alle 6 Wochen):</a:t>
            </a:r>
          </a:p>
          <a:p>
            <a:pPr algn="ctr"/>
            <a:r>
              <a:rPr lang="de-DE" sz="1200" dirty="0">
                <a:latin typeface="URW DIN Demi" pitchFamily="2" charset="0"/>
              </a:rPr>
              <a:t>(Inhalte: Aktuelles  Kurz-Projekteupdate, Definition Arbeitsprioritäten, Stolpersteine beiseite räumen)</a:t>
            </a:r>
            <a:r>
              <a:rPr lang="de-DE" sz="1200" dirty="0">
                <a:latin typeface="URW DIN Light" pitchFamily="2" charset="0"/>
              </a:rPr>
              <a:t/>
            </a:r>
            <a:br>
              <a:rPr lang="de-DE" sz="1200" dirty="0">
                <a:latin typeface="URW DIN Light" pitchFamily="2" charset="0"/>
              </a:rPr>
            </a:br>
            <a:r>
              <a:rPr lang="de-DE" sz="1200" dirty="0">
                <a:latin typeface="URW DIN Light" pitchFamily="2" charset="0"/>
              </a:rPr>
              <a:t>Akteure: </a:t>
            </a:r>
            <a:r>
              <a:rPr lang="de-DE" sz="1200" dirty="0" smtClean="0">
                <a:latin typeface="URW DIN Light" pitchFamily="2" charset="0"/>
              </a:rPr>
              <a:t>Sanierungsträger </a:t>
            </a:r>
            <a:r>
              <a:rPr lang="de-DE" sz="1200" dirty="0">
                <a:latin typeface="URW DIN Light" pitchFamily="2" charset="0"/>
              </a:rPr>
              <a:t>+ SKUMS </a:t>
            </a:r>
            <a:r>
              <a:rPr lang="de-DE" sz="1200" dirty="0" err="1">
                <a:latin typeface="URW DIN Light" pitchFamily="2" charset="0"/>
              </a:rPr>
              <a:t>Ref</a:t>
            </a:r>
            <a:r>
              <a:rPr lang="de-DE" sz="1200" dirty="0">
                <a:latin typeface="URW DIN Light" pitchFamily="2" charset="0"/>
              </a:rPr>
              <a:t>. 72 </a:t>
            </a:r>
          </a:p>
        </p:txBody>
      </p:sp>
      <p:sp>
        <p:nvSpPr>
          <p:cNvPr id="12" name="Pfeil: nach oben 2">
            <a:extLst>
              <a:ext uri="{FF2B5EF4-FFF2-40B4-BE49-F238E27FC236}">
                <a16:creationId xmlns:a16="http://schemas.microsoft.com/office/drawing/2014/main" id="{97A53635-A100-9F44-3F58-0D9A014E1AB3}"/>
              </a:ext>
            </a:extLst>
          </p:cNvPr>
          <p:cNvSpPr/>
          <p:nvPr/>
        </p:nvSpPr>
        <p:spPr>
          <a:xfrm>
            <a:off x="3814086" y="3106175"/>
            <a:ext cx="187097" cy="399861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Pfeil: nach oben gebogen 4">
            <a:extLst>
              <a:ext uri="{FF2B5EF4-FFF2-40B4-BE49-F238E27FC236}">
                <a16:creationId xmlns:a16="http://schemas.microsoft.com/office/drawing/2014/main" id="{165491AE-F463-AF83-344A-6ADBFF1DA264}"/>
              </a:ext>
            </a:extLst>
          </p:cNvPr>
          <p:cNvSpPr/>
          <p:nvPr/>
        </p:nvSpPr>
        <p:spPr>
          <a:xfrm rot="5400000" flipH="1">
            <a:off x="1626525" y="3341995"/>
            <a:ext cx="2831573" cy="709193"/>
          </a:xfrm>
          <a:prstGeom prst="bentUpArrow">
            <a:avLst>
              <a:gd name="adj1" fmla="val 17944"/>
              <a:gd name="adj2" fmla="val 19708"/>
              <a:gd name="adj3" fmla="val 25523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: nach links und rechts 5">
            <a:extLst>
              <a:ext uri="{FF2B5EF4-FFF2-40B4-BE49-F238E27FC236}">
                <a16:creationId xmlns:a16="http://schemas.microsoft.com/office/drawing/2014/main" id="{E4FFBE46-DB8E-73BE-7FA0-845387F9B4DD}"/>
              </a:ext>
            </a:extLst>
          </p:cNvPr>
          <p:cNvSpPr/>
          <p:nvPr/>
        </p:nvSpPr>
        <p:spPr>
          <a:xfrm>
            <a:off x="6729606" y="3796618"/>
            <a:ext cx="570270" cy="178523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3A639B0-47C4-E01A-1522-7F5C8FAD7ADA}"/>
              </a:ext>
            </a:extLst>
          </p:cNvPr>
          <p:cNvSpPr txBox="1"/>
          <p:nvPr/>
        </p:nvSpPr>
        <p:spPr>
          <a:xfrm>
            <a:off x="6676927" y="4018823"/>
            <a:ext cx="887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>
                <a:latin typeface="URW DIN Light" pitchFamily="2" charset="0"/>
              </a:rPr>
              <a:t>Austausch Erfolge/ Stolper-steine</a:t>
            </a:r>
          </a:p>
        </p:txBody>
      </p:sp>
      <p:sp>
        <p:nvSpPr>
          <p:cNvPr id="16" name="Pfeil: nach oben 18">
            <a:extLst>
              <a:ext uri="{FF2B5EF4-FFF2-40B4-BE49-F238E27FC236}">
                <a16:creationId xmlns:a16="http://schemas.microsoft.com/office/drawing/2014/main" id="{2281FB54-014C-72A1-AAA3-B8641CE9B7F2}"/>
              </a:ext>
            </a:extLst>
          </p:cNvPr>
          <p:cNvSpPr/>
          <p:nvPr/>
        </p:nvSpPr>
        <p:spPr>
          <a:xfrm rot="10800000">
            <a:off x="3785267" y="4755788"/>
            <a:ext cx="187097" cy="399861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1854113-D13E-C131-D1AB-2A57E3532C8E}"/>
              </a:ext>
            </a:extLst>
          </p:cNvPr>
          <p:cNvSpPr txBox="1"/>
          <p:nvPr/>
        </p:nvSpPr>
        <p:spPr>
          <a:xfrm>
            <a:off x="217860" y="4094871"/>
            <a:ext cx="2392272" cy="553998"/>
          </a:xfrm>
          <a:prstGeom prst="rect">
            <a:avLst/>
          </a:prstGeom>
          <a:solidFill>
            <a:srgbClr val="C5B27E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URW DIN Demi" pitchFamily="2" charset="0"/>
              </a:rPr>
              <a:t>Beirat</a:t>
            </a:r>
            <a:r>
              <a:rPr lang="de-DE" dirty="0">
                <a:latin typeface="URW DIN Demi" pitchFamily="2" charset="0"/>
              </a:rPr>
              <a:t/>
            </a:r>
            <a:br>
              <a:rPr lang="de-DE" dirty="0">
                <a:latin typeface="URW DIN Demi" pitchFamily="2" charset="0"/>
              </a:rPr>
            </a:br>
            <a:r>
              <a:rPr lang="de-DE" sz="1200" dirty="0" smtClean="0">
                <a:latin typeface="URW DIN Demi" pitchFamily="2" charset="0"/>
              </a:rPr>
              <a:t>Beteiligung nach </a:t>
            </a:r>
            <a:r>
              <a:rPr lang="de-DE" sz="1200" dirty="0" err="1" smtClean="0">
                <a:latin typeface="URW DIN Demi" pitchFamily="2" charset="0"/>
              </a:rPr>
              <a:t>BeiratsOG</a:t>
            </a:r>
            <a:endParaRPr lang="de-DE" sz="1200" dirty="0">
              <a:latin typeface="URW DIN Light" pitchFamily="2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3DEBD18-D4D6-4B9A-7B8B-6D716C1D6898}"/>
              </a:ext>
            </a:extLst>
          </p:cNvPr>
          <p:cNvSpPr txBox="1"/>
          <p:nvPr/>
        </p:nvSpPr>
        <p:spPr>
          <a:xfrm>
            <a:off x="1549603" y="2523083"/>
            <a:ext cx="1282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URW DIN Light" pitchFamily="2" charset="0"/>
              </a:rPr>
              <a:t>Empfehlung Anpassung/ Fortschreibung „Perspektive </a:t>
            </a:r>
            <a:r>
              <a:rPr lang="de-DE" sz="1200" dirty="0" err="1">
                <a:latin typeface="URW DIN Light" pitchFamily="2" charset="0"/>
              </a:rPr>
              <a:t>Stadtteilöffent-lichkeit</a:t>
            </a:r>
            <a:r>
              <a:rPr lang="de-DE" sz="1200" dirty="0">
                <a:latin typeface="URW DIN Light" pitchFamily="2" charset="0"/>
              </a:rPr>
              <a:t>“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794C8AD-BA4B-7AA3-C79D-7E115ADE0CEB}"/>
              </a:ext>
            </a:extLst>
          </p:cNvPr>
          <p:cNvSpPr txBox="1"/>
          <p:nvPr/>
        </p:nvSpPr>
        <p:spPr>
          <a:xfrm>
            <a:off x="4001183" y="3177406"/>
            <a:ext cx="94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URW DIN Light" pitchFamily="2" charset="0"/>
              </a:rPr>
              <a:t>Berichten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794C8AD-BA4B-7AA3-C79D-7E115ADE0CEB}"/>
              </a:ext>
            </a:extLst>
          </p:cNvPr>
          <p:cNvSpPr txBox="1"/>
          <p:nvPr/>
        </p:nvSpPr>
        <p:spPr>
          <a:xfrm>
            <a:off x="4001183" y="4816143"/>
            <a:ext cx="94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URW DIN Light" pitchFamily="2" charset="0"/>
              </a:rPr>
              <a:t>Berichten</a:t>
            </a:r>
          </a:p>
        </p:txBody>
      </p:sp>
      <p:sp>
        <p:nvSpPr>
          <p:cNvPr id="4" name="Textfeld 3"/>
          <p:cNvSpPr txBox="1"/>
          <p:nvPr/>
        </p:nvSpPr>
        <p:spPr>
          <a:xfrm rot="20529292">
            <a:off x="1159497" y="2225759"/>
            <a:ext cx="812590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 smtClean="0">
                <a:solidFill>
                  <a:schemeClr val="tx1">
                    <a:alpha val="27000"/>
                  </a:schemeClr>
                </a:solidFill>
              </a:rPr>
              <a:t>Entwurf</a:t>
            </a:r>
            <a:endParaRPr lang="de-DE" sz="16600" dirty="0">
              <a:solidFill>
                <a:schemeClr val="tx1">
                  <a:alpha val="27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98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(IEK)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15093" y="1261608"/>
            <a:ext cx="10972801" cy="4442933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Grundlage für den Einsatz von Fördermitteln aus der Städtebauförderung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Beschreibt das Fördergebiet (größer als Sanierungsgebiet)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Priorisiert die </a:t>
            </a:r>
            <a:r>
              <a:rPr lang="de-DE" sz="2000" dirty="0" smtClean="0"/>
              <a:t>Maßnahmen (Schlüsselmaßnahmen und weitere Maßnahmen) entlang der Sanierungs-, bzw. Entwicklungsziele</a:t>
            </a: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Konkretisiert Schlüsselmaßnahmen der Sanierung und Stadterneuerung (Was sind die nächsten Schritte?)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Legt Kostenrahmen der Schlüsselmaßnahmen fest, wo noch nicht durch VU erfolgt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IEK ist Ende 2022 inhaltlich fertig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IEK wird im Frühjahr 2023 zum Beschluss vorgelegt</a:t>
            </a:r>
          </a:p>
        </p:txBody>
      </p:sp>
    </p:spTree>
    <p:extLst>
      <p:ext uri="{BB962C8B-B14F-4D97-AF65-F5344CB8AC3E}">
        <p14:creationId xmlns:p14="http://schemas.microsoft.com/office/powerpoint/2010/main" val="187522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1. Schlüsselmaßnahme: Aktivierung historisches Rathaus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15093" y="1261608"/>
            <a:ext cx="10972801" cy="4442933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Ziel: Rathaus für dauerhafte, möglichst öffentliche Nutzung herrichten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Schritt lt. IEK: Machbarkeitsstudie u.a. zu der Frage, ob und wie Nutzung durch Stadtteilbibliothek möglich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dirty="0" smtClean="0"/>
              <a:t>Bezug zu Sanierungszielen: Eigenes </a:t>
            </a:r>
            <a:r>
              <a:rPr lang="de-DE" dirty="0"/>
              <a:t>Sanierungsziel Aktivierung ehemaliges Rathausgebäude (Sanierungsziel 3), Aktivierung leerstehender Gebäudepotenziale (Sanierungsziel 6); Anpassung der Gebäude an die veränderten Nutzungsanforderungen in Bezug auf das Klima und die Teilhabe-, Nutzungs- und Wohnanforderungen der Bewohner:innen/</a:t>
            </a:r>
            <a:r>
              <a:rPr lang="de-DE" dirty="0" err="1"/>
              <a:t>Nutzer:innen</a:t>
            </a:r>
            <a:r>
              <a:rPr lang="de-DE" dirty="0"/>
              <a:t> (Sanierungsziel (8)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5623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2. Schlüsselmaßnahme: Wegeverbindungen Kämmerei-Quartier - Zentrum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</a:t>
            </a:r>
            <a:r>
              <a:rPr lang="de-DE" sz="2000" dirty="0"/>
              <a:t>attraktive F</a:t>
            </a:r>
            <a:r>
              <a:rPr lang="de-DE" sz="2000" dirty="0" smtClean="0"/>
              <a:t>uß- </a:t>
            </a:r>
            <a:r>
              <a:rPr lang="de-DE" sz="2000" dirty="0"/>
              <a:t>und Radwege-Verbindung zwischen Marktplatz und </a:t>
            </a:r>
            <a:r>
              <a:rPr lang="de-DE" sz="2000" dirty="0" smtClean="0"/>
              <a:t>Kämmerei-Quartier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Rahmenplanung BWK-Gelände ausschreiben, vergeben, erarbeiten (Teilbereich Erschließungs- und Freiraumplanung), Freilegung Grundstück Nebengebäude historisches Rathaus</a:t>
            </a: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Notwendig</a:t>
            </a:r>
            <a:r>
              <a:rPr lang="de-DE" sz="2000" dirty="0"/>
              <a:t>, um Impulswirkung des Kämmerei-Quartiers für die Entwicklung des Stadtteilzentrums zu nutzen (Sanierungsziel 1), Verbesserung der Wegeinfrastruktur und Erreichbarkeit im Umweltverbund (Sanierungsziel 12)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42829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3. Schlüsselmaßnahme: Freiraum- und verkehrsplanerische Neugestaltung des Marktplatz und der südlichen Mühlenstraße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Marktplatz als zentralen, identifikationsstiftenden Ort stärken, zum Scharnier zwischen Zentrum und Kämmereiquartier ausbauen, öffentlichen Raum als Begegnungsort gestalten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F</a:t>
            </a:r>
            <a:r>
              <a:rPr lang="en-US" sz="2000" dirty="0" err="1"/>
              <a:t>reiraumplanerischer</a:t>
            </a:r>
            <a:r>
              <a:rPr lang="en-US" sz="2000" dirty="0"/>
              <a:t> </a:t>
            </a:r>
            <a:r>
              <a:rPr lang="en-US" sz="2000" dirty="0" err="1"/>
              <a:t>Realisierungswettbewerb</a:t>
            </a:r>
            <a:r>
              <a:rPr lang="en-US" sz="2000" dirty="0"/>
              <a:t>  </a:t>
            </a:r>
            <a:r>
              <a:rPr lang="en-US" sz="2000" dirty="0" err="1"/>
              <a:t>mit</a:t>
            </a:r>
            <a:r>
              <a:rPr lang="en-US" sz="2000" dirty="0"/>
              <a:t> </a:t>
            </a:r>
            <a:r>
              <a:rPr lang="en-US" sz="2000" dirty="0" err="1"/>
              <a:t>Öffentlichkeitsbeteiligung</a:t>
            </a:r>
            <a:r>
              <a:rPr lang="de-DE" sz="2000" dirty="0"/>
              <a:t> </a:t>
            </a:r>
            <a:r>
              <a:rPr lang="en-US" sz="2000" dirty="0"/>
              <a:t> </a:t>
            </a: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Eigenes Sanierungsziel </a:t>
            </a:r>
            <a:r>
              <a:rPr lang="de-DE" sz="2000" dirty="0"/>
              <a:t>(Ziel </a:t>
            </a:r>
            <a:r>
              <a:rPr lang="de-DE" sz="2000" dirty="0" smtClean="0"/>
              <a:t>2); Stärkung und Schaffung von multifunktionalen, konsumfreien und klimaangepassten Freiräumen (Ziel 11)</a:t>
            </a:r>
          </a:p>
        </p:txBody>
      </p:sp>
    </p:spTree>
    <p:extLst>
      <p:ext uri="{BB962C8B-B14F-4D97-AF65-F5344CB8AC3E}">
        <p14:creationId xmlns:p14="http://schemas.microsoft.com/office/powerpoint/2010/main" val="150507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>
          <a:xfrm>
            <a:off x="315094" y="537983"/>
            <a:ext cx="10972801" cy="866274"/>
          </a:xfrm>
        </p:spPr>
        <p:txBody>
          <a:bodyPr/>
          <a:lstStyle/>
          <a:p>
            <a:r>
              <a:rPr lang="de-DE" dirty="0" smtClean="0"/>
              <a:t>4. Schlüsselmaßnahme: Neue Mischung Blumenthal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Integriertes Entwicklungskonzept für Blumenthal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336273" y="1555522"/>
            <a:ext cx="10972801" cy="4442933"/>
          </a:xfrm>
        </p:spPr>
        <p:txBody>
          <a:bodyPr/>
          <a:lstStyle/>
          <a:p>
            <a:pPr marL="410845" indent="-342900">
              <a:buFont typeface="Arial" panose="020B0604020202020204" pitchFamily="34" charset="0"/>
              <a:buChar char="•"/>
            </a:pPr>
            <a:r>
              <a:rPr lang="de-DE" sz="2000" dirty="0" smtClean="0"/>
              <a:t>Ziele: Leerstand in Erdgeschossen beseitigen, sinnvolle Nutzungen etablieren und ggfs. erforderliche Umbauten für aktuelle Anforderungen umsetzen</a:t>
            </a:r>
          </a:p>
          <a:p>
            <a:pPr marL="410845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Nächster </a:t>
            </a:r>
            <a:r>
              <a:rPr lang="de-DE" sz="2000" dirty="0"/>
              <a:t>Schritt lt. IEK: </a:t>
            </a:r>
            <a:r>
              <a:rPr lang="de-DE" sz="2000" dirty="0" smtClean="0"/>
              <a:t>Etablierung </a:t>
            </a:r>
            <a:r>
              <a:rPr lang="de-DE" sz="2000" dirty="0" err="1" smtClean="0"/>
              <a:t>Leerstandsmanagement</a:t>
            </a:r>
            <a:r>
              <a:rPr lang="de-DE" sz="2000" dirty="0" smtClean="0"/>
              <a:t>; Ansprache und Begleitung von Eigentümer:innen, ggfs. Zwischennutzungswettbewerb, Trägermodelle mit kulturellen, sozialen, bildungsbezogenen Nutzungen erproben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000" dirty="0" smtClean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 smtClean="0"/>
              <a:t>Bezug zu den Sanierungs- und Entwicklungszielen</a:t>
            </a:r>
            <a:r>
              <a:rPr lang="de-DE" sz="2000" dirty="0"/>
              <a:t>: </a:t>
            </a:r>
            <a:r>
              <a:rPr lang="de-DE" sz="2000" dirty="0" smtClean="0"/>
              <a:t>Eigenes Sanierungsziel </a:t>
            </a:r>
            <a:r>
              <a:rPr lang="de-DE" sz="2000" dirty="0"/>
              <a:t>(Ziel </a:t>
            </a:r>
            <a:r>
              <a:rPr lang="de-DE" sz="2000" dirty="0" smtClean="0"/>
              <a:t>1</a:t>
            </a:r>
            <a:r>
              <a:rPr lang="de-DE" sz="2000" dirty="0"/>
              <a:t>); ggfs. Anpassung der Gebäude an die veränderten Nutzungsanforderungen in Bezug auf das Klima </a:t>
            </a:r>
            <a:r>
              <a:rPr lang="de-DE" sz="2000" dirty="0" smtClean="0"/>
              <a:t>und </a:t>
            </a:r>
            <a:r>
              <a:rPr lang="de-DE" sz="2000" dirty="0"/>
              <a:t>die Teilhabe-, Nutzungs- und </a:t>
            </a:r>
            <a:r>
              <a:rPr lang="de-DE" sz="2000" dirty="0" smtClean="0"/>
              <a:t>Wohnanforderungen </a:t>
            </a:r>
            <a:r>
              <a:rPr lang="de-DE" sz="2000" dirty="0"/>
              <a:t>(Ziel 8); </a:t>
            </a:r>
            <a:r>
              <a:rPr lang="de-DE" sz="2000" dirty="0" smtClean="0"/>
              <a:t>Entwicklung</a:t>
            </a:r>
            <a:r>
              <a:rPr lang="de-DE" sz="2000" dirty="0"/>
              <a:t>, Anpassung und Bündelung von Angeboten und Infrastrukturen im Quartier an die Anforderungen der </a:t>
            </a:r>
            <a:r>
              <a:rPr lang="de-DE" sz="2000" dirty="0" smtClean="0"/>
              <a:t>Bewohner:innen (Ziel 9)</a:t>
            </a:r>
          </a:p>
        </p:txBody>
      </p:sp>
    </p:spTree>
    <p:extLst>
      <p:ext uri="{BB962C8B-B14F-4D97-AF65-F5344CB8AC3E}">
        <p14:creationId xmlns:p14="http://schemas.microsoft.com/office/powerpoint/2010/main" val="27296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1563</Words>
  <Application>Microsoft Office PowerPoint</Application>
  <PresentationFormat>Breitbild</PresentationFormat>
  <Paragraphs>180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Bell MT</vt:lpstr>
      <vt:lpstr>Calibri</vt:lpstr>
      <vt:lpstr>URW DIN Demi</vt:lpstr>
      <vt:lpstr>URW DIN Light</vt:lpstr>
      <vt:lpstr>Wingdings</vt:lpstr>
      <vt:lpstr>Office-Design</vt:lpstr>
      <vt:lpstr>PowerPoint-Präsentation</vt:lpstr>
      <vt:lpstr>PowerPoint-Präsentation</vt:lpstr>
      <vt:lpstr>Stadterneuerung und Sanierung in Blumenthal</vt:lpstr>
      <vt:lpstr>Begleitung und Kommunikation des Prozesses vor Ort</vt:lpstr>
      <vt:lpstr>Integriertes Entwicklungskonzept (IEK)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Integriertes Entwicklungskonzept für Blumenthal</vt:lpstr>
      <vt:lpstr>Ausblick</vt:lpstr>
    </vt:vector>
  </TitlesOfParts>
  <Company>Hochschule für Gestaltung Karlsruhe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Schulte-Loh, Gunnar (SUBV)</dc:creator>
  <cp:lastModifiedBy>Augustin, Hanna (SUBV)</cp:lastModifiedBy>
  <cp:revision>142</cp:revision>
  <dcterms:created xsi:type="dcterms:W3CDTF">2013-05-29T07:08:59Z</dcterms:created>
  <dcterms:modified xsi:type="dcterms:W3CDTF">2022-09-16T07:34:23Z</dcterms:modified>
</cp:coreProperties>
</file>