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2" r:id="rId2"/>
  </p:sldMasterIdLst>
  <p:notesMasterIdLst>
    <p:notesMasterId r:id="rId28"/>
  </p:notesMasterIdLst>
  <p:sldIdLst>
    <p:sldId id="263" r:id="rId3"/>
    <p:sldId id="311" r:id="rId4"/>
    <p:sldId id="321" r:id="rId5"/>
    <p:sldId id="322" r:id="rId6"/>
    <p:sldId id="327" r:id="rId7"/>
    <p:sldId id="328" r:id="rId8"/>
    <p:sldId id="326" r:id="rId9"/>
    <p:sldId id="325" r:id="rId10"/>
    <p:sldId id="312" r:id="rId11"/>
    <p:sldId id="402" r:id="rId12"/>
    <p:sldId id="392" r:id="rId13"/>
    <p:sldId id="433" r:id="rId14"/>
    <p:sldId id="391" r:id="rId15"/>
    <p:sldId id="438" r:id="rId16"/>
    <p:sldId id="451" r:id="rId17"/>
    <p:sldId id="452" r:id="rId18"/>
    <p:sldId id="439" r:id="rId19"/>
    <p:sldId id="431" r:id="rId20"/>
    <p:sldId id="432" r:id="rId21"/>
    <p:sldId id="434" r:id="rId22"/>
    <p:sldId id="456" r:id="rId23"/>
    <p:sldId id="453" r:id="rId24"/>
    <p:sldId id="454" r:id="rId25"/>
    <p:sldId id="455" r:id="rId26"/>
    <p:sldId id="356" r:id="rId27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 baseline="-250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7E7"/>
    <a:srgbClr val="E2001A"/>
    <a:srgbClr val="C0C0C0"/>
    <a:srgbClr val="1C1C1C"/>
    <a:srgbClr val="00437A"/>
    <a:srgbClr val="FF0000"/>
    <a:srgbClr val="66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5" autoAdjust="0"/>
    <p:restoredTop sz="96663" autoAdjust="0"/>
  </p:normalViewPr>
  <p:slideViewPr>
    <p:cSldViewPr>
      <p:cViewPr varScale="1">
        <p:scale>
          <a:sx n="227" d="100"/>
          <a:sy n="227" d="100"/>
        </p:scale>
        <p:origin x="23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1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3508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3508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8576ED-DEB2-4699-BF36-E5657198F555}" type="datetimeFigureOut">
              <a:rPr lang="de-DE"/>
              <a:pPr>
                <a:defRPr/>
              </a:pPr>
              <a:t>08.06.20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0" tIns="47380" rIns="94760" bIns="4738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3507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3507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8E71E8-8A9B-4EAB-8E26-FDDF91A731D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9742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8E71E8-8A9B-4EAB-8E26-FDDF91A731D3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1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8E71E8-8A9B-4EAB-8E26-FDDF91A731D3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58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8E71E8-8A9B-4EAB-8E26-FDDF91A731D3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0" y="6453188"/>
            <a:ext cx="9144000" cy="261937"/>
          </a:xfrm>
          <a:prstGeom prst="rect">
            <a:avLst/>
          </a:prstGeom>
          <a:solidFill>
            <a:srgbClr val="333333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000">
            <a:spAutoFit/>
          </a:bodyPr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100" baseline="0" dirty="0">
                <a:solidFill>
                  <a:schemeClr val="bg1"/>
                </a:solidFill>
              </a:rPr>
              <a:t>Freie Hansestadt Bremen · Die Senatorin für Kinder und Bildung · Rembertiring 8-12 · 28195 Bremen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179388" cy="6858000"/>
          </a:xfrm>
          <a:prstGeom prst="rect">
            <a:avLst/>
          </a:prstGeom>
          <a:solidFill>
            <a:srgbClr val="E200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 flipH="1">
            <a:off x="215900" y="0"/>
            <a:ext cx="90488" cy="6858000"/>
          </a:xfrm>
          <a:prstGeom prst="line">
            <a:avLst/>
          </a:prstGeom>
          <a:noFill/>
          <a:ln w="28575">
            <a:solidFill>
              <a:srgbClr val="E2001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 flipH="1" flipV="1">
            <a:off x="215900" y="0"/>
            <a:ext cx="107950" cy="6858000"/>
          </a:xfrm>
          <a:prstGeom prst="line">
            <a:avLst/>
          </a:prstGeom>
          <a:noFill/>
          <a:ln w="19050">
            <a:solidFill>
              <a:srgbClr val="E2001A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0" y="0"/>
            <a:ext cx="179388" cy="6858000"/>
          </a:xfrm>
          <a:prstGeom prst="rect">
            <a:avLst/>
          </a:prstGeom>
          <a:solidFill>
            <a:srgbClr val="E200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/>
          </a:p>
        </p:txBody>
      </p:sp>
      <p:pic>
        <p:nvPicPr>
          <p:cNvPr id="9" name="Picture 9" descr="schluessel-ro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5360988"/>
            <a:ext cx="9620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Gerader Verbinder 16"/>
          <p:cNvCxnSpPr>
            <a:cxnSpLocks noChangeShapeType="1"/>
          </p:cNvCxnSpPr>
          <p:nvPr userDrawn="1"/>
        </p:nvCxnSpPr>
        <p:spPr bwMode="auto">
          <a:xfrm>
            <a:off x="1079500" y="3816350"/>
            <a:ext cx="723582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bevel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124744"/>
            <a:ext cx="7272808" cy="2376264"/>
          </a:xfrm>
          <a:noFill/>
        </p:spPr>
        <p:txBody>
          <a:bodyPr lIns="0"/>
          <a:lstStyle>
            <a:lvl1pPr algn="l">
              <a:defRPr sz="6700" b="1" spc="0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de-DE" altLang="de-DE" noProof="0"/>
              <a:t>Titelmasterformat durch Klicken bearbeiten</a:t>
            </a:r>
            <a:endParaRPr lang="de-DE" altLang="de-DE" noProof="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113001"/>
            <a:ext cx="7272808" cy="1031427"/>
          </a:xfrm>
          <a:noFill/>
        </p:spPr>
        <p:txBody>
          <a:bodyPr lIns="0" tIns="36000" bIns="36000" anchor="ctr"/>
          <a:lstStyle>
            <a:lvl1pPr marL="0" indent="0" algn="l">
              <a:buFontTx/>
              <a:buNone/>
              <a:defRPr sz="3200" b="0" i="1" spc="0" baseline="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  <a:endParaRPr lang="de-DE" altLang="de-DE" noProof="0" dirty="0"/>
          </a:p>
        </p:txBody>
      </p:sp>
    </p:spTree>
    <p:extLst>
      <p:ext uri="{BB962C8B-B14F-4D97-AF65-F5344CB8AC3E}">
        <p14:creationId xmlns:p14="http://schemas.microsoft.com/office/powerpoint/2010/main" val="161948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99" y="1772816"/>
            <a:ext cx="3600401" cy="445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7913" y="1772816"/>
            <a:ext cx="3600000" cy="445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971600" y="412551"/>
            <a:ext cx="7726313" cy="106045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1C5BC-9C1C-4293-A252-7FA46CDC2FF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49189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143" y="269875"/>
            <a:ext cx="8086725" cy="10604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9C80-1BEA-456F-8C4F-56B35A9874CA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04544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6BFE-7B89-4B70-90E1-363C66397D82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3629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7886700" cy="1099592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1772816"/>
            <a:ext cx="4629150" cy="408823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1773338"/>
            <a:ext cx="2949575" cy="40956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D9E5-A3B0-47EF-A8AB-1A4423E45C3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54395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0" y="6453188"/>
            <a:ext cx="9144000" cy="261937"/>
          </a:xfrm>
          <a:prstGeom prst="rect">
            <a:avLst/>
          </a:prstGeom>
          <a:solidFill>
            <a:srgbClr val="333333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000">
            <a:spAutoFit/>
          </a:bodyPr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100" baseline="0" dirty="0">
                <a:solidFill>
                  <a:schemeClr val="bg1"/>
                </a:solidFill>
              </a:rPr>
              <a:t>Freie Hansestadt Bremen · Die Senatorin für Kinder und Bildung · Rembertiring 8-12 · 28195 Bremen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179388" cy="6858000"/>
          </a:xfrm>
          <a:prstGeom prst="rect">
            <a:avLst/>
          </a:prstGeom>
          <a:solidFill>
            <a:srgbClr val="E200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 flipH="1">
            <a:off x="215900" y="0"/>
            <a:ext cx="90488" cy="6858000"/>
          </a:xfrm>
          <a:prstGeom prst="line">
            <a:avLst/>
          </a:prstGeom>
          <a:noFill/>
          <a:ln w="28575">
            <a:solidFill>
              <a:srgbClr val="E2001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 flipH="1" flipV="1">
            <a:off x="215900" y="0"/>
            <a:ext cx="107950" cy="6858000"/>
          </a:xfrm>
          <a:prstGeom prst="line">
            <a:avLst/>
          </a:prstGeom>
          <a:noFill/>
          <a:ln w="19050">
            <a:solidFill>
              <a:srgbClr val="E2001A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0" y="0"/>
            <a:ext cx="179388" cy="6858000"/>
          </a:xfrm>
          <a:prstGeom prst="rect">
            <a:avLst/>
          </a:prstGeom>
          <a:solidFill>
            <a:srgbClr val="E200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/>
          </a:p>
        </p:txBody>
      </p:sp>
      <p:pic>
        <p:nvPicPr>
          <p:cNvPr id="9" name="Picture 9" descr="schluessel-ro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5360988"/>
            <a:ext cx="9620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Gerader Verbinder 16"/>
          <p:cNvCxnSpPr>
            <a:cxnSpLocks noChangeShapeType="1"/>
          </p:cNvCxnSpPr>
          <p:nvPr userDrawn="1"/>
        </p:nvCxnSpPr>
        <p:spPr bwMode="auto">
          <a:xfrm>
            <a:off x="1079500" y="3816350"/>
            <a:ext cx="723582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bevel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124744"/>
            <a:ext cx="7272808" cy="2376264"/>
          </a:xfrm>
          <a:noFill/>
        </p:spPr>
        <p:txBody>
          <a:bodyPr lIns="0"/>
          <a:lstStyle>
            <a:lvl1pPr algn="l">
              <a:defRPr sz="6700" b="1" spc="0" baseline="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de-DE" altLang="de-DE" noProof="0"/>
              <a:t>Titelmasterformat durch Klicken bearbeiten</a:t>
            </a:r>
            <a:endParaRPr lang="de-DE" altLang="de-DE" noProof="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113001"/>
            <a:ext cx="7272808" cy="1031427"/>
          </a:xfrm>
          <a:noFill/>
        </p:spPr>
        <p:txBody>
          <a:bodyPr lIns="0" tIns="36000" bIns="36000" anchor="ctr"/>
          <a:lstStyle>
            <a:lvl1pPr marL="0" indent="0" algn="l">
              <a:buFontTx/>
              <a:buNone/>
              <a:defRPr sz="3200" b="0" i="1" spc="0" baseline="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  <a:endParaRPr lang="de-DE" altLang="de-DE" noProof="0" dirty="0"/>
          </a:p>
        </p:txBody>
      </p:sp>
    </p:spTree>
    <p:extLst>
      <p:ext uri="{BB962C8B-B14F-4D97-AF65-F5344CB8AC3E}">
        <p14:creationId xmlns:p14="http://schemas.microsoft.com/office/powerpoint/2010/main" val="1262196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404664"/>
            <a:ext cx="770326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1"/>
          </p:nvPr>
        </p:nvSpPr>
        <p:spPr>
          <a:xfrm>
            <a:off x="971550" y="1773238"/>
            <a:ext cx="7703318" cy="44640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4388" y="6453188"/>
            <a:ext cx="981075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A2BFF-612B-4FFD-A9B1-34D75D74087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5278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404664"/>
            <a:ext cx="770326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1"/>
          </p:nvPr>
        </p:nvSpPr>
        <p:spPr>
          <a:xfrm>
            <a:off x="971550" y="1773238"/>
            <a:ext cx="7703318" cy="44640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4388" y="6453188"/>
            <a:ext cx="981075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A2BFF-612B-4FFD-A9B1-34D75D74087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892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20" baseline="0">
                <a:effectLst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99" y="1772816"/>
            <a:ext cx="3535313" cy="445335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62599" y="1772816"/>
            <a:ext cx="3535313" cy="445335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64388" y="6453188"/>
            <a:ext cx="981075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4D70A-90BF-4BEB-8FD7-37D37F04E26D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0929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64388" y="6453188"/>
            <a:ext cx="981075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61C0-0496-4C84-9A30-834E3E037A03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1539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64388" y="6453188"/>
            <a:ext cx="981075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6CD9-026F-4791-B460-C3EFCF85E1A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5705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57200"/>
            <a:ext cx="7689354" cy="1099592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1916832"/>
            <a:ext cx="4629150" cy="39442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27584" y="1917614"/>
            <a:ext cx="2752229" cy="3951373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64388" y="6453188"/>
            <a:ext cx="981075" cy="2619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A1B7B-0A73-46CC-A32A-2B70329A47C8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6080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0"/>
            <a:ext cx="179388" cy="6858000"/>
          </a:xfrm>
          <a:prstGeom prst="rect">
            <a:avLst/>
          </a:prstGeom>
          <a:solidFill>
            <a:srgbClr val="E200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/>
          </a:p>
        </p:txBody>
      </p:sp>
      <p:sp>
        <p:nvSpPr>
          <p:cNvPr id="4" name="Line 8"/>
          <p:cNvSpPr>
            <a:spLocks noChangeShapeType="1"/>
          </p:cNvSpPr>
          <p:nvPr userDrawn="1"/>
        </p:nvSpPr>
        <p:spPr bwMode="auto">
          <a:xfrm flipH="1">
            <a:off x="215900" y="0"/>
            <a:ext cx="90488" cy="6858000"/>
          </a:xfrm>
          <a:prstGeom prst="line">
            <a:avLst/>
          </a:prstGeom>
          <a:noFill/>
          <a:ln w="28575">
            <a:solidFill>
              <a:srgbClr val="E2001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 flipV="1">
            <a:off x="215900" y="0"/>
            <a:ext cx="107950" cy="6858000"/>
          </a:xfrm>
          <a:prstGeom prst="line">
            <a:avLst/>
          </a:prstGeom>
          <a:noFill/>
          <a:ln w="19050">
            <a:solidFill>
              <a:srgbClr val="E2001A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pic>
        <p:nvPicPr>
          <p:cNvPr id="6" name="Picture 11" descr="musikanten"/>
          <p:cNvPicPr>
            <a:picLocks noChangeAspect="1" noChangeArrowheads="1"/>
          </p:cNvPicPr>
          <p:nvPr userDrawn="1"/>
        </p:nvPicPr>
        <p:blipFill>
          <a:blip r:embed="rId2">
            <a:lum bright="-10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82" b="5783"/>
          <a:stretch>
            <a:fillRect/>
          </a:stretch>
        </p:blipFill>
        <p:spPr bwMode="auto">
          <a:xfrm>
            <a:off x="7775575" y="3933825"/>
            <a:ext cx="13684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r Verbinder 16"/>
          <p:cNvCxnSpPr>
            <a:cxnSpLocks noChangeShapeType="1"/>
          </p:cNvCxnSpPr>
          <p:nvPr userDrawn="1"/>
        </p:nvCxnSpPr>
        <p:spPr bwMode="auto">
          <a:xfrm>
            <a:off x="1079500" y="3816350"/>
            <a:ext cx="7235825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bevel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042988" y="1125538"/>
            <a:ext cx="7273925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700" b="1" kern="1200" spc="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Titelmasterformat durch Klicken bearbeiten</a:t>
            </a:r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 bwMode="auto">
          <a:xfrm>
            <a:off x="1042988" y="4113213"/>
            <a:ext cx="727392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bIns="36000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b="0" i="1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725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1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9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Formatvorlage durch Klicken bearbeiten</a:t>
            </a:r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453188"/>
            <a:ext cx="9144000" cy="261937"/>
          </a:xfrm>
          <a:prstGeom prst="rect">
            <a:avLst/>
          </a:prstGeom>
          <a:solidFill>
            <a:srgbClr val="333333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000">
            <a:spAutoFit/>
          </a:bodyPr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100" baseline="0" dirty="0">
                <a:solidFill>
                  <a:srgbClr val="F8F8F8"/>
                </a:solidFill>
              </a:rPr>
              <a:t>Freie Hansestadt Bremen · Die Senatorin für Kinder und Bildung · Rembertiring 8-12 · 28195 Bremen</a:t>
            </a:r>
          </a:p>
        </p:txBody>
      </p:sp>
    </p:spTree>
    <p:extLst>
      <p:ext uri="{BB962C8B-B14F-4D97-AF65-F5344CB8AC3E}">
        <p14:creationId xmlns:p14="http://schemas.microsoft.com/office/powerpoint/2010/main" val="10024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772816"/>
            <a:ext cx="7726313" cy="445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404664"/>
            <a:ext cx="770326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de-DE" altLang="de-DE" dirty="0"/>
              <a:t>Titel </a:t>
            </a:r>
            <a:br>
              <a:rPr lang="de-DE" altLang="de-DE" dirty="0"/>
            </a:br>
            <a:r>
              <a:rPr lang="de-DE" altLang="de-DE" dirty="0"/>
              <a:t>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CF0E-ED5F-4CB6-9427-81E15617A9BD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71157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709738"/>
            <a:ext cx="6912768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576" y="4797152"/>
            <a:ext cx="6912768" cy="1292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1011D-F176-4723-A538-886EC50F130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3036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8"/>
          <p:cNvSpPr txBox="1">
            <a:spLocks noChangeArrowheads="1"/>
          </p:cNvSpPr>
          <p:nvPr userDrawn="1"/>
        </p:nvSpPr>
        <p:spPr bwMode="auto">
          <a:xfrm>
            <a:off x="0" y="6453188"/>
            <a:ext cx="9144000" cy="261937"/>
          </a:xfrm>
          <a:prstGeom prst="rect">
            <a:avLst/>
          </a:prstGeom>
          <a:solidFill>
            <a:srgbClr val="333333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000">
            <a:spAutoFit/>
          </a:bodyPr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100" baseline="0" dirty="0">
                <a:solidFill>
                  <a:schemeClr val="bg1"/>
                </a:solidFill>
              </a:rPr>
              <a:t>Freie Hansestadt Bremen · Die Senatorin für Kinder und Bildung · Rembertiring 8-12 · 28195 Bremen</a:t>
            </a:r>
          </a:p>
        </p:txBody>
      </p:sp>
      <p:sp>
        <p:nvSpPr>
          <p:cNvPr id="1027" name="Line 14"/>
          <p:cNvSpPr>
            <a:spLocks noChangeShapeType="1"/>
          </p:cNvSpPr>
          <p:nvPr userDrawn="1"/>
        </p:nvSpPr>
        <p:spPr bwMode="auto">
          <a:xfrm flipH="1">
            <a:off x="215900" y="0"/>
            <a:ext cx="90488" cy="6858000"/>
          </a:xfrm>
          <a:prstGeom prst="line">
            <a:avLst/>
          </a:prstGeom>
          <a:noFill/>
          <a:ln w="28575">
            <a:solidFill>
              <a:srgbClr val="E2001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404813"/>
            <a:ext cx="770255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 </a:t>
            </a:r>
            <a:br>
              <a:rPr lang="de-DE" altLang="de-DE"/>
            </a:br>
            <a:r>
              <a:rPr lang="de-DE" altLang="de-DE"/>
              <a:t>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773238"/>
            <a:ext cx="7704138" cy="445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0" name="Rectangle 7"/>
          <p:cNvSpPr>
            <a:spLocks noChangeArrowheads="1"/>
          </p:cNvSpPr>
          <p:nvPr userDrawn="1"/>
        </p:nvSpPr>
        <p:spPr bwMode="auto">
          <a:xfrm>
            <a:off x="0" y="0"/>
            <a:ext cx="179388" cy="6858000"/>
          </a:xfrm>
          <a:prstGeom prst="rect">
            <a:avLst/>
          </a:prstGeom>
          <a:solidFill>
            <a:srgbClr val="E200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/>
          </a:p>
        </p:txBody>
      </p:sp>
      <p:pic>
        <p:nvPicPr>
          <p:cNvPr id="1031" name="Picture 9" descr="schluessel-rot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5360988"/>
            <a:ext cx="9620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5"/>
          <p:cNvSpPr>
            <a:spLocks noChangeShapeType="1"/>
          </p:cNvSpPr>
          <p:nvPr userDrawn="1"/>
        </p:nvSpPr>
        <p:spPr bwMode="auto">
          <a:xfrm flipH="1" flipV="1">
            <a:off x="215900" y="0"/>
            <a:ext cx="107950" cy="6858000"/>
          </a:xfrm>
          <a:prstGeom prst="line">
            <a:avLst/>
          </a:prstGeom>
          <a:noFill/>
          <a:ln w="19050">
            <a:solidFill>
              <a:srgbClr val="E2001A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453188"/>
            <a:ext cx="9810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45DB23-436E-4F0E-BE14-6D331BC50F50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6670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19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398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 userDrawn="1"/>
        </p:nvSpPr>
        <p:spPr bwMode="auto">
          <a:xfrm>
            <a:off x="0" y="6453188"/>
            <a:ext cx="9144000" cy="261937"/>
          </a:xfrm>
          <a:prstGeom prst="rect">
            <a:avLst/>
          </a:prstGeom>
          <a:solidFill>
            <a:srgbClr val="333333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000">
            <a:spAutoFit/>
          </a:bodyPr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100" baseline="0" dirty="0">
                <a:solidFill>
                  <a:srgbClr val="F8F8F8"/>
                </a:solidFill>
              </a:rPr>
              <a:t>Freie Hansestadt Bremen · Die Senatorin für Kinder und Bildung · Rembertiring 8-12 · 28195 Bremen</a:t>
            </a:r>
          </a:p>
        </p:txBody>
      </p:sp>
      <p:pic>
        <p:nvPicPr>
          <p:cNvPr id="2051" name="Picture 11" descr="musikanten"/>
          <p:cNvPicPr>
            <a:picLocks noChangeAspect="1" noChangeArrowheads="1"/>
          </p:cNvPicPr>
          <p:nvPr userDrawn="1"/>
        </p:nvPicPr>
        <p:blipFill>
          <a:blip r:embed="rId11">
            <a:lum bright="-10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82" b="5783"/>
          <a:stretch>
            <a:fillRect/>
          </a:stretch>
        </p:blipFill>
        <p:spPr bwMode="auto">
          <a:xfrm>
            <a:off x="7775575" y="3933825"/>
            <a:ext cx="13684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2"/>
          <p:cNvSpPr>
            <a:spLocks noChangeShapeType="1"/>
          </p:cNvSpPr>
          <p:nvPr userDrawn="1"/>
        </p:nvSpPr>
        <p:spPr bwMode="auto">
          <a:xfrm flipH="1">
            <a:off x="215900" y="0"/>
            <a:ext cx="90488" cy="6858000"/>
          </a:xfrm>
          <a:prstGeom prst="line">
            <a:avLst/>
          </a:prstGeom>
          <a:noFill/>
          <a:ln w="28575">
            <a:solidFill>
              <a:srgbClr val="E2001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055" name="Rectangle 5"/>
          <p:cNvSpPr>
            <a:spLocks noChangeArrowheads="1"/>
          </p:cNvSpPr>
          <p:nvPr userDrawn="1"/>
        </p:nvSpPr>
        <p:spPr bwMode="auto">
          <a:xfrm>
            <a:off x="0" y="0"/>
            <a:ext cx="179388" cy="6858000"/>
          </a:xfrm>
          <a:prstGeom prst="rect">
            <a:avLst/>
          </a:prstGeom>
          <a:solidFill>
            <a:srgbClr val="E200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453188"/>
            <a:ext cx="9810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8CDEB5-6F62-4787-8FB1-322B661DC840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2" name="Line 10"/>
          <p:cNvSpPr>
            <a:spLocks noChangeShapeType="1"/>
          </p:cNvSpPr>
          <p:nvPr userDrawn="1"/>
        </p:nvSpPr>
        <p:spPr bwMode="auto">
          <a:xfrm flipH="1" flipV="1">
            <a:off x="215900" y="0"/>
            <a:ext cx="107950" cy="6858000"/>
          </a:xfrm>
          <a:prstGeom prst="line">
            <a:avLst/>
          </a:prstGeom>
          <a:noFill/>
          <a:ln w="19050">
            <a:solidFill>
              <a:srgbClr val="E2001A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404813"/>
            <a:ext cx="770255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 </a:t>
            </a:r>
            <a:br>
              <a:rPr lang="de-DE" altLang="de-DE"/>
            </a:br>
            <a:r>
              <a:rPr lang="de-DE" altLang="de-DE"/>
              <a:t>bearbeiten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773238"/>
            <a:ext cx="7704138" cy="445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73" r:id="rId8"/>
    <p:sldLayoutId id="2147483774" r:id="rId9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68288" indent="-268288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6670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1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398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1042988" y="1125538"/>
            <a:ext cx="7273925" cy="2374900"/>
          </a:xfrm>
        </p:spPr>
        <p:txBody>
          <a:bodyPr/>
          <a:lstStyle/>
          <a:p>
            <a:pPr algn="ctr"/>
            <a:r>
              <a:rPr lang="de-DE" altLang="de-DE" sz="5200" dirty="0"/>
              <a:t>Schulstandortplanung</a:t>
            </a:r>
            <a:br>
              <a:rPr lang="de-DE" altLang="de-DE" sz="5200" dirty="0"/>
            </a:br>
            <a:r>
              <a:rPr lang="de-DE" altLang="de-DE" sz="5200" dirty="0"/>
              <a:t>Anpassung 2020</a:t>
            </a:r>
          </a:p>
        </p:txBody>
      </p:sp>
      <p:sp>
        <p:nvSpPr>
          <p:cNvPr id="11267" name="Untertitel 2"/>
          <p:cNvSpPr>
            <a:spLocks noGrp="1"/>
          </p:cNvSpPr>
          <p:nvPr>
            <p:ph type="subTitle" idx="1"/>
          </p:nvPr>
        </p:nvSpPr>
        <p:spPr>
          <a:xfrm>
            <a:off x="1042988" y="4113213"/>
            <a:ext cx="7273925" cy="1404019"/>
          </a:xfrm>
        </p:spPr>
        <p:txBody>
          <a:bodyPr/>
          <a:lstStyle/>
          <a:p>
            <a:pPr algn="ctr"/>
            <a:r>
              <a:rPr lang="de-DE" altLang="de-DE" dirty="0"/>
              <a:t>Beirat Blumenthal</a:t>
            </a:r>
            <a:br>
              <a:rPr lang="de-DE" altLang="de-DE" dirty="0"/>
            </a:br>
            <a:r>
              <a:rPr lang="de-DE" altLang="de-DE" sz="2400" dirty="0"/>
              <a:t>Montag, 8. Juni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1042988" y="1125538"/>
            <a:ext cx="7273925" cy="2375470"/>
          </a:xfrm>
        </p:spPr>
        <p:txBody>
          <a:bodyPr/>
          <a:lstStyle/>
          <a:p>
            <a:pPr algn="ctr"/>
            <a:r>
              <a:rPr lang="de-DE" altLang="de-DE" sz="5200" dirty="0"/>
              <a:t>Schulstandortplanung</a:t>
            </a:r>
            <a:br>
              <a:rPr lang="de-DE" altLang="de-DE" sz="5200" dirty="0"/>
            </a:br>
            <a:r>
              <a:rPr lang="de-DE" altLang="de-DE" sz="3000" dirty="0"/>
              <a:t>Neue Bevölkerungsprognose</a:t>
            </a:r>
          </a:p>
        </p:txBody>
      </p:sp>
      <p:sp>
        <p:nvSpPr>
          <p:cNvPr id="11267" name="Untertitel 2"/>
          <p:cNvSpPr>
            <a:spLocks noGrp="1"/>
          </p:cNvSpPr>
          <p:nvPr>
            <p:ph type="subTitle" idx="1"/>
          </p:nvPr>
        </p:nvSpPr>
        <p:spPr>
          <a:xfrm>
            <a:off x="1042988" y="4113213"/>
            <a:ext cx="7273925" cy="1404019"/>
          </a:xfrm>
        </p:spPr>
        <p:txBody>
          <a:bodyPr/>
          <a:lstStyle/>
          <a:p>
            <a:pPr algn="ctr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1434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97821" y="1340768"/>
            <a:ext cx="7726313" cy="4453358"/>
          </a:xfrm>
        </p:spPr>
        <p:txBody>
          <a:bodyPr/>
          <a:lstStyle/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br>
              <a:rPr lang="de-DE" sz="2200" dirty="0"/>
            </a:b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Schülerzahlprognose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11</a:t>
            </a:fld>
            <a:endParaRPr lang="de-DE" altLang="de-DE" dirty="0">
              <a:solidFill>
                <a:srgbClr val="F8F8F8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80771"/>
              </p:ext>
            </p:extLst>
          </p:nvPr>
        </p:nvGraphicFramePr>
        <p:xfrm>
          <a:off x="1351870" y="1772816"/>
          <a:ext cx="6460490" cy="32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Stadtgemeinde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Primarbereich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Sekundarbereich</a:t>
                      </a:r>
                      <a:r>
                        <a:rPr lang="de-DE" sz="2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2028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2028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2017er-Prognose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20.606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26.852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2019er-Prognose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19.841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19.556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25.264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26.750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Differenz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-765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-1.588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1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97821" y="1340768"/>
            <a:ext cx="7726313" cy="4453358"/>
          </a:xfrm>
        </p:spPr>
        <p:txBody>
          <a:bodyPr/>
          <a:lstStyle/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br>
              <a:rPr lang="de-DE" sz="2200" dirty="0"/>
            </a:b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Kapazitätsplanung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12</a:t>
            </a:fld>
            <a:endParaRPr lang="de-DE" altLang="de-DE" dirty="0">
              <a:solidFill>
                <a:srgbClr val="F8F8F8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115616" y="1340768"/>
          <a:ext cx="6460490" cy="41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Stadtgemeinde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Primarbereich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Sekundarbereich I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Ausgangskapazität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17.812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23.806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Ist:</a:t>
                      </a:r>
                      <a:r>
                        <a:rPr lang="de-DE" sz="2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 2019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17.297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24.185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Prognose:</a:t>
                      </a:r>
                      <a:r>
                        <a:rPr lang="de-DE" sz="2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 2022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19.022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24.670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Prognose: SuS 2025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19.841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25.264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Prognose: SuS 2028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19.556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26.750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Zielkapazität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21.382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28.519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2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97821" y="1340768"/>
            <a:ext cx="7726313" cy="4453358"/>
          </a:xfrm>
        </p:spPr>
        <p:txBody>
          <a:bodyPr/>
          <a:lstStyle/>
          <a:p>
            <a:r>
              <a:rPr lang="de-DE" sz="2200" dirty="0"/>
              <a:t>Zahl der Schüler*innen an Gymnasialen Oberstufen</a:t>
            </a:r>
          </a:p>
          <a:p>
            <a:endParaRPr lang="de-DE" sz="2200" dirty="0"/>
          </a:p>
          <a:p>
            <a:pPr marL="2743200" lvl="6" indent="0">
              <a:buNone/>
            </a:pPr>
            <a:r>
              <a:rPr lang="de-DE" sz="2200" b="1" dirty="0"/>
              <a:t> 2019	   2022	     2025       2028</a:t>
            </a:r>
          </a:p>
          <a:p>
            <a:pPr marL="454025" lvl="1" indent="0">
              <a:buNone/>
            </a:pPr>
            <a:r>
              <a:rPr lang="de-DE" sz="2200" b="1" dirty="0"/>
              <a:t>Bremen</a:t>
            </a:r>
            <a:r>
              <a:rPr lang="de-DE" sz="2200" dirty="0"/>
              <a:t>		6.152	  5.887	    6.065      5.968</a:t>
            </a:r>
          </a:p>
          <a:p>
            <a:pPr marL="454025" lvl="1" indent="0">
              <a:buNone/>
            </a:pPr>
            <a:endParaRPr lang="de-DE" sz="1800" dirty="0"/>
          </a:p>
          <a:p>
            <a:pPr marL="268288" lvl="1" indent="-268288">
              <a:buChar char="•"/>
            </a:pPr>
            <a:r>
              <a:rPr lang="de-DE" sz="2200" dirty="0"/>
              <a:t>Im GyO-Bereich bleiben die Zahlen bis 2028 stabil </a:t>
            </a:r>
            <a:br>
              <a:rPr lang="de-DE" sz="2200" dirty="0"/>
            </a:br>
            <a:r>
              <a:rPr lang="de-DE" sz="2200" dirty="0"/>
              <a:t>bzw. sind leicht rückläufig. Dies gilt für sämtliche Statteile.</a:t>
            </a:r>
          </a:p>
          <a:p>
            <a:pPr marL="268288" lvl="1" indent="-268288">
              <a:buChar char="•"/>
            </a:pPr>
            <a:r>
              <a:rPr lang="de-DE" sz="2200" dirty="0"/>
              <a:t>Nach 2028 wird die Zahl der Schüler*innen an den Gymnasialen Oberstufen vermutlich ansteigen.</a:t>
            </a:r>
          </a:p>
          <a:p>
            <a:pPr marL="268288" lvl="1" indent="-268288">
              <a:buChar char="•"/>
            </a:pPr>
            <a:r>
              <a:rPr lang="de-DE" sz="2200" dirty="0"/>
              <a:t>Dann sollen zunächst kleine Oberstufen gestärkt werden (mindestens vier Profile pro Standort), bevor zusätzliche eingerichtet werden.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Schülerzahlprognose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13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1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1042988" y="1125538"/>
            <a:ext cx="7273925" cy="2374900"/>
          </a:xfrm>
        </p:spPr>
        <p:txBody>
          <a:bodyPr/>
          <a:lstStyle/>
          <a:p>
            <a:pPr algn="ctr"/>
            <a:r>
              <a:rPr lang="de-DE" altLang="de-DE" sz="5200" dirty="0"/>
              <a:t>Blumenthal</a:t>
            </a:r>
          </a:p>
        </p:txBody>
      </p:sp>
      <p:sp>
        <p:nvSpPr>
          <p:cNvPr id="11267" name="Untertitel 2"/>
          <p:cNvSpPr>
            <a:spLocks noGrp="1"/>
          </p:cNvSpPr>
          <p:nvPr>
            <p:ph type="subTitle" idx="1"/>
          </p:nvPr>
        </p:nvSpPr>
        <p:spPr>
          <a:xfrm>
            <a:off x="1042988" y="4113213"/>
            <a:ext cx="7273925" cy="1404019"/>
          </a:xfrm>
        </p:spPr>
        <p:txBody>
          <a:bodyPr/>
          <a:lstStyle/>
          <a:p>
            <a:pPr algn="ctr"/>
            <a:r>
              <a:rPr lang="de-DE" altLang="de-DE" dirty="0"/>
              <a:t>Kapazitätsplanung</a:t>
            </a:r>
          </a:p>
        </p:txBody>
      </p:sp>
    </p:spTree>
    <p:extLst>
      <p:ext uri="{BB962C8B-B14F-4D97-AF65-F5344CB8AC3E}">
        <p14:creationId xmlns:p14="http://schemas.microsoft.com/office/powerpoint/2010/main" val="1706519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997821" y="1340768"/>
            <a:ext cx="7726313" cy="445335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br>
              <a:rPr lang="de-DE" sz="2200" dirty="0"/>
            </a:b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Schülerzahlprognose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7451725" y="6453188"/>
            <a:ext cx="981075" cy="2619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15</a:t>
            </a:fld>
            <a:endParaRPr lang="de-DE" altLang="de-DE" dirty="0">
              <a:solidFill>
                <a:srgbClr val="F8F8F8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351870" y="1772816"/>
          <a:ext cx="6460490" cy="32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Blumenthal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Primarbereich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Sekundarbereich</a:t>
                      </a:r>
                      <a:r>
                        <a:rPr lang="de-DE" sz="2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2028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2028</a:t>
                      </a: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2017er-Prognose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1.407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1.897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2019er-Prognose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1.379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1.328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1.707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1.814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Differenz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-28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-190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–</a:t>
                      </a: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859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997821" y="1340768"/>
            <a:ext cx="7726313" cy="445335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br>
              <a:rPr lang="de-DE" sz="2200" dirty="0"/>
            </a:br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Kapazitätsplanung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7451725" y="6453188"/>
            <a:ext cx="981075" cy="2619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16</a:t>
            </a:fld>
            <a:endParaRPr lang="de-DE" altLang="de-DE" dirty="0">
              <a:solidFill>
                <a:srgbClr val="F8F8F8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1115616" y="1340768"/>
          <a:ext cx="6460490" cy="41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8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Blumenthal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Primarbereich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Sekundarbereich I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Ausgangskapazität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1.128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1.512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Ist:</a:t>
                      </a:r>
                      <a:r>
                        <a:rPr lang="de-DE" sz="2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 2019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1.195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1.664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Prognose:</a:t>
                      </a:r>
                      <a:r>
                        <a:rPr lang="de-DE" sz="2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SuS 2022</a:t>
                      </a:r>
                      <a:endParaRPr lang="de-DE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1.315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1.683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Prognose: SuS 2025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1.379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1.707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Prognose: SuS 2028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1.328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1.814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Zielkapazität</a:t>
                      </a: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1.424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22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1.914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2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87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1042988" y="1125538"/>
            <a:ext cx="7273925" cy="2374900"/>
          </a:xfrm>
        </p:spPr>
        <p:txBody>
          <a:bodyPr/>
          <a:lstStyle/>
          <a:p>
            <a:pPr algn="ctr"/>
            <a:r>
              <a:rPr lang="de-DE" altLang="de-DE" sz="5200" dirty="0"/>
              <a:t>Blumenthal</a:t>
            </a:r>
          </a:p>
        </p:txBody>
      </p:sp>
      <p:sp>
        <p:nvSpPr>
          <p:cNvPr id="11267" name="Untertitel 2"/>
          <p:cNvSpPr>
            <a:spLocks noGrp="1"/>
          </p:cNvSpPr>
          <p:nvPr>
            <p:ph type="subTitle" idx="1"/>
          </p:nvPr>
        </p:nvSpPr>
        <p:spPr>
          <a:xfrm>
            <a:off x="1042988" y="4113213"/>
            <a:ext cx="7273925" cy="1404019"/>
          </a:xfrm>
        </p:spPr>
        <p:txBody>
          <a:bodyPr/>
          <a:lstStyle/>
          <a:p>
            <a:pPr algn="ctr"/>
            <a:r>
              <a:rPr lang="de-DE" altLang="de-DE" dirty="0"/>
              <a:t>Anpassungsmaßnahmen</a:t>
            </a:r>
          </a:p>
        </p:txBody>
      </p:sp>
    </p:spTree>
    <p:extLst>
      <p:ext uri="{BB962C8B-B14F-4D97-AF65-F5344CB8AC3E}">
        <p14:creationId xmlns:p14="http://schemas.microsoft.com/office/powerpoint/2010/main" val="2183140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1600" y="1340768"/>
            <a:ext cx="7726313" cy="4453358"/>
          </a:xfrm>
        </p:spPr>
        <p:txBody>
          <a:bodyPr/>
          <a:lstStyle/>
          <a:p>
            <a:r>
              <a:rPr lang="de-DE" dirty="0"/>
              <a:t>Tami-Oelfken-Schule</a:t>
            </a:r>
          </a:p>
          <a:p>
            <a:pPr lvl="1"/>
            <a:r>
              <a:rPr lang="de-DE" dirty="0"/>
              <a:t>Verzicht auf den Ausbau der bislang </a:t>
            </a:r>
            <a:br>
              <a:rPr lang="de-DE" dirty="0"/>
            </a:br>
            <a:r>
              <a:rPr lang="de-DE" dirty="0"/>
              <a:t>zweizügigen zu einer dreizügigen Grundschule</a:t>
            </a:r>
          </a:p>
          <a:p>
            <a:pPr marL="454025" lvl="1" indent="0">
              <a:buNone/>
            </a:pPr>
            <a:endParaRPr lang="de-DE" sz="1000" dirty="0"/>
          </a:p>
          <a:p>
            <a:pPr marL="454025" lvl="1" indent="0">
              <a:buNone/>
            </a:pPr>
            <a:r>
              <a:rPr lang="de-DE" dirty="0"/>
              <a:t>Begründung:</a:t>
            </a:r>
          </a:p>
          <a:p>
            <a:pPr marL="454025" lvl="1" indent="0">
              <a:buNone/>
            </a:pPr>
            <a:r>
              <a:rPr lang="de-DE" dirty="0"/>
              <a:t>Die Schulstandortplanung sieht in Blumenthal </a:t>
            </a:r>
            <a:br>
              <a:rPr lang="de-DE" dirty="0"/>
            </a:br>
            <a:r>
              <a:rPr lang="de-DE" dirty="0"/>
              <a:t>auch ohne den Ausbau der Tami-Oelfken-Schule </a:t>
            </a:r>
            <a:br>
              <a:rPr lang="de-DE" dirty="0"/>
            </a:br>
            <a:r>
              <a:rPr lang="de-DE" dirty="0"/>
              <a:t>die Schaffung von insgesamt 1.424 Plätzen an Grundschulen vor.</a:t>
            </a:r>
          </a:p>
          <a:p>
            <a:pPr marL="454025" lvl="1" indent="0">
              <a:buNone/>
            </a:pPr>
            <a:r>
              <a:rPr lang="de-DE" dirty="0"/>
              <a:t>Maximal (im Jahr 2025) werden 1.379 Grundschul-kinder erwartet. Daher soll auf den aufwändigen Ausbau der Schule verzichtet werden.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Blumenthal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18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69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1600" y="1340768"/>
            <a:ext cx="7726313" cy="4453358"/>
          </a:xfrm>
        </p:spPr>
        <p:txBody>
          <a:bodyPr/>
          <a:lstStyle/>
          <a:p>
            <a:r>
              <a:rPr lang="de-DE" dirty="0"/>
              <a:t>Schule Rönnebeck</a:t>
            </a:r>
          </a:p>
          <a:p>
            <a:pPr lvl="1"/>
            <a:r>
              <a:rPr lang="de-DE" dirty="0"/>
              <a:t>Etablierung eines W&amp;E-Zuges </a:t>
            </a:r>
            <a:br>
              <a:rPr lang="de-DE" dirty="0"/>
            </a:br>
            <a:r>
              <a:rPr lang="de-DE" dirty="0"/>
              <a:t>im Verbund mit der Oberschule an der Egge</a:t>
            </a:r>
          </a:p>
          <a:p>
            <a:pPr marL="454025" lvl="1" indent="0">
              <a:buNone/>
            </a:pPr>
            <a:endParaRPr lang="de-DE" sz="1000" dirty="0"/>
          </a:p>
          <a:p>
            <a:pPr marL="454025" lvl="1" indent="0">
              <a:buNone/>
            </a:pPr>
            <a:r>
              <a:rPr lang="de-DE" dirty="0"/>
              <a:t>Begründung:</a:t>
            </a:r>
          </a:p>
          <a:p>
            <a:pPr marL="454025" lvl="1" indent="0">
              <a:buNone/>
            </a:pPr>
            <a:r>
              <a:rPr lang="de-DE" dirty="0"/>
              <a:t>In Bremen-Nord besteht Bedarf an einer zusätzlichen Ausweitung der W&amp;E-Kapazitäten.</a:t>
            </a:r>
          </a:p>
          <a:p>
            <a:pPr marL="454025" lvl="1" indent="0">
              <a:buNone/>
            </a:pPr>
            <a:r>
              <a:rPr lang="de-DE" dirty="0"/>
              <a:t>Der Schulneubau der Schule Rönnebeck an der Reepschläger Straße bietet sich dafür an.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Blumenthal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19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2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Ende 2019: neue Prognosezahlen 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des Statistischen Landesamtes</a:t>
            </a:r>
          </a:p>
          <a:p>
            <a:pPr marL="0" lvl="0" indent="0" eaLnBrk="1" hangingPunct="1">
              <a:buNone/>
            </a:pPr>
            <a:r>
              <a:rPr lang="de-DE" dirty="0">
                <a:solidFill>
                  <a:srgbClr val="000000"/>
                </a:solidFill>
              </a:rPr>
              <a:t>+</a:t>
            </a:r>
          </a:p>
          <a:p>
            <a:pPr lvl="0" eaLnBrk="1" hangingPunct="1"/>
            <a:r>
              <a:rPr lang="de-DE" dirty="0">
                <a:solidFill>
                  <a:srgbClr val="000000"/>
                </a:solidFill>
              </a:rPr>
              <a:t>Prognosehorizont für die Schulstandortplanung liegt jetzt bei 2028</a:t>
            </a:r>
          </a:p>
          <a:p>
            <a:pPr marL="0" lvl="0" indent="0" eaLnBrk="1" hangingPunct="1">
              <a:buNone/>
            </a:pPr>
            <a:r>
              <a:rPr lang="de-DE" dirty="0">
                <a:solidFill>
                  <a:srgbClr val="000000"/>
                </a:solidFill>
              </a:rPr>
              <a:t>=</a:t>
            </a:r>
          </a:p>
          <a:p>
            <a:pPr lvl="0" eaLnBrk="1" hangingPunct="1"/>
            <a:r>
              <a:rPr lang="de-DE" dirty="0">
                <a:solidFill>
                  <a:srgbClr val="000000"/>
                </a:solidFill>
              </a:rPr>
              <a:t>Anlass für eine erste umfassende Novellierung der Planungen</a:t>
            </a:r>
          </a:p>
          <a:p>
            <a:pPr marL="0" lvl="0" indent="0" eaLnBrk="1" hangingPunct="1">
              <a:buNone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Hintergrund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998322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1600" y="1340768"/>
            <a:ext cx="7726313" cy="4453358"/>
          </a:xfrm>
        </p:spPr>
        <p:txBody>
          <a:bodyPr/>
          <a:lstStyle/>
          <a:p>
            <a:r>
              <a:rPr lang="de-DE" dirty="0"/>
              <a:t>Oberschule an der Egge</a:t>
            </a:r>
          </a:p>
          <a:p>
            <a:pPr lvl="1"/>
            <a:r>
              <a:rPr lang="de-DE" dirty="0"/>
              <a:t>Etablierung eines W&amp;E-Zuges </a:t>
            </a:r>
            <a:br>
              <a:rPr lang="de-DE" dirty="0"/>
            </a:br>
            <a:r>
              <a:rPr lang="de-DE" dirty="0"/>
              <a:t>im Verbund mit der Schule Rönnebeck</a:t>
            </a:r>
          </a:p>
          <a:p>
            <a:pPr marL="454025" lvl="1" indent="0">
              <a:buNone/>
            </a:pPr>
            <a:endParaRPr lang="de-DE" sz="1000" dirty="0"/>
          </a:p>
          <a:p>
            <a:pPr marL="454025" lvl="1" indent="0">
              <a:buNone/>
            </a:pPr>
            <a:r>
              <a:rPr lang="de-DE" dirty="0"/>
              <a:t>Begründung:</a:t>
            </a:r>
          </a:p>
          <a:p>
            <a:pPr marL="454025" lvl="1" indent="0">
              <a:buNone/>
            </a:pPr>
            <a:r>
              <a:rPr lang="de-DE" dirty="0"/>
              <a:t>Die bisherige Planung sah vor, die Oberschule an der Lehmhorster Straße als W&amp;E-Standort auszubauen. Dort ist der Platz jedoch so begrenzt, dass sich nicht gleichzeitig ein vierzügiger Ausbau und W&amp;E-Inklusion umsetzen lassen.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Blumenthal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20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96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1042988" y="1125538"/>
            <a:ext cx="7273925" cy="2374900"/>
          </a:xfrm>
        </p:spPr>
        <p:txBody>
          <a:bodyPr/>
          <a:lstStyle/>
          <a:p>
            <a:pPr algn="ctr"/>
            <a:r>
              <a:rPr lang="de-DE" altLang="de-DE" sz="5200" dirty="0"/>
              <a:t>Blumenthal</a:t>
            </a:r>
          </a:p>
        </p:txBody>
      </p:sp>
      <p:sp>
        <p:nvSpPr>
          <p:cNvPr id="11267" name="Untertitel 2"/>
          <p:cNvSpPr>
            <a:spLocks noGrp="1"/>
          </p:cNvSpPr>
          <p:nvPr>
            <p:ph type="subTitle" idx="1"/>
          </p:nvPr>
        </p:nvSpPr>
        <p:spPr>
          <a:xfrm>
            <a:off x="1042988" y="4113213"/>
            <a:ext cx="7273925" cy="1404019"/>
          </a:xfrm>
        </p:spPr>
        <p:txBody>
          <a:bodyPr/>
          <a:lstStyle/>
          <a:p>
            <a:pPr algn="ctr"/>
            <a:r>
              <a:rPr lang="de-DE" altLang="de-DE" dirty="0"/>
              <a:t>Anmerkungen aus dem Beirat</a:t>
            </a:r>
          </a:p>
        </p:txBody>
      </p:sp>
    </p:spTree>
    <p:extLst>
      <p:ext uri="{BB962C8B-B14F-4D97-AF65-F5344CB8AC3E}">
        <p14:creationId xmlns:p14="http://schemas.microsoft.com/office/powerpoint/2010/main" val="920489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1600" y="1340768"/>
            <a:ext cx="7726313" cy="4453358"/>
          </a:xfrm>
        </p:spPr>
        <p:txBody>
          <a:bodyPr/>
          <a:lstStyle/>
          <a:p>
            <a:r>
              <a:rPr lang="de-DE" dirty="0"/>
              <a:t>Anmerkung aus dem Beirat:</a:t>
            </a:r>
          </a:p>
          <a:p>
            <a:pPr lvl="1"/>
            <a:r>
              <a:rPr lang="de-DE" dirty="0" err="1"/>
              <a:t>Beibehalt</a:t>
            </a:r>
            <a:r>
              <a:rPr lang="de-DE" dirty="0"/>
              <a:t> der Planung für einen dreizügigen Ausbau der Tami-</a:t>
            </a:r>
            <a:r>
              <a:rPr lang="de-DE" dirty="0" err="1"/>
              <a:t>Oelfken</a:t>
            </a:r>
            <a:r>
              <a:rPr lang="de-DE" dirty="0"/>
              <a:t>-Schule</a:t>
            </a:r>
          </a:p>
          <a:p>
            <a:pPr lvl="2"/>
            <a:r>
              <a:rPr lang="de-DE" dirty="0"/>
              <a:t>Der Ausbau ist angesichts der derzeitigen Prognoselage nicht erforderlich.</a:t>
            </a:r>
          </a:p>
          <a:p>
            <a:pPr lvl="2"/>
            <a:r>
              <a:rPr lang="de-DE" dirty="0"/>
              <a:t>An der Schule am </a:t>
            </a:r>
            <a:r>
              <a:rPr lang="de-DE" dirty="0" err="1"/>
              <a:t>Pürschweg</a:t>
            </a:r>
            <a:r>
              <a:rPr lang="de-DE" dirty="0"/>
              <a:t> lässt sich der geplante zusätzliche Zug vergleichsweise leicht realisieren.</a:t>
            </a:r>
          </a:p>
          <a:p>
            <a:pPr lvl="2"/>
            <a:r>
              <a:rPr lang="de-DE" dirty="0"/>
              <a:t>In </a:t>
            </a:r>
            <a:r>
              <a:rPr lang="de-DE" dirty="0" err="1"/>
              <a:t>Rönnebeck</a:t>
            </a:r>
            <a:r>
              <a:rPr lang="de-DE" dirty="0"/>
              <a:t> und </a:t>
            </a:r>
            <a:r>
              <a:rPr lang="de-DE" dirty="0" err="1"/>
              <a:t>Farge-Rekum</a:t>
            </a:r>
            <a:r>
              <a:rPr lang="de-DE" dirty="0"/>
              <a:t> ist der geplante zusätzliche Zug jeweils der Anlass für die Ersatzneubauten.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Tami-</a:t>
            </a:r>
            <a:r>
              <a:rPr lang="de-DE" dirty="0" err="1"/>
              <a:t>Oelfken</a:t>
            </a:r>
            <a:r>
              <a:rPr lang="de-DE" dirty="0"/>
              <a:t>-Schule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22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638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1600" y="1340768"/>
            <a:ext cx="7726313" cy="4453358"/>
          </a:xfrm>
        </p:spPr>
        <p:txBody>
          <a:bodyPr/>
          <a:lstStyle/>
          <a:p>
            <a:r>
              <a:rPr lang="de-DE" dirty="0"/>
              <a:t>Anmerkungen aus dem Beirat:</a:t>
            </a:r>
          </a:p>
          <a:p>
            <a:pPr lvl="1"/>
            <a:r>
              <a:rPr lang="de-DE" dirty="0"/>
              <a:t>W&amp;E-Zug in </a:t>
            </a:r>
            <a:r>
              <a:rPr lang="de-DE" dirty="0" err="1"/>
              <a:t>Farge-Rekum</a:t>
            </a:r>
            <a:r>
              <a:rPr lang="de-DE" dirty="0"/>
              <a:t> statt in </a:t>
            </a:r>
            <a:r>
              <a:rPr lang="de-DE" dirty="0" err="1"/>
              <a:t>Rönnebeck</a:t>
            </a:r>
            <a:endParaRPr lang="de-DE" dirty="0"/>
          </a:p>
          <a:p>
            <a:pPr lvl="2"/>
            <a:r>
              <a:rPr lang="de-DE" dirty="0"/>
              <a:t>Der Standort </a:t>
            </a:r>
            <a:r>
              <a:rPr lang="de-DE" dirty="0" err="1"/>
              <a:t>Rönnebeck</a:t>
            </a:r>
            <a:r>
              <a:rPr lang="de-DE" dirty="0"/>
              <a:t> ist zentraler gelegen und für Kinder mit besonderem Förderbedarf voraussichtlich wohnortnäher.</a:t>
            </a:r>
          </a:p>
          <a:p>
            <a:pPr lvl="2"/>
            <a:r>
              <a:rPr lang="de-DE" dirty="0"/>
              <a:t>Wenn Beirat und Schulen den Zug aber lieber in </a:t>
            </a:r>
            <a:r>
              <a:rPr lang="de-DE" dirty="0" err="1"/>
              <a:t>Farge-Rekum</a:t>
            </a:r>
            <a:r>
              <a:rPr lang="de-DE" dirty="0"/>
              <a:t> statt in </a:t>
            </a:r>
            <a:r>
              <a:rPr lang="de-DE" dirty="0" err="1"/>
              <a:t>Rönnebeck</a:t>
            </a:r>
            <a:r>
              <a:rPr lang="de-DE" dirty="0"/>
              <a:t> haben wollen, lässt sich die Planung hier problemlos anpassen.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Zusätzlicher W&amp;E-Zug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23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29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1600" y="1340768"/>
            <a:ext cx="7726313" cy="4453358"/>
          </a:xfrm>
        </p:spPr>
        <p:txBody>
          <a:bodyPr/>
          <a:lstStyle/>
          <a:p>
            <a:r>
              <a:rPr lang="de-DE" dirty="0"/>
              <a:t>Anmerkungen aus dem Beirat:</a:t>
            </a:r>
          </a:p>
          <a:p>
            <a:pPr lvl="1"/>
            <a:r>
              <a:rPr lang="de-DE" dirty="0"/>
              <a:t>Die Oberschule In den Sandwehen soll fünfzügig bleiben statt wie vorgesehen sechszügig ausgebaut werden.</a:t>
            </a:r>
          </a:p>
          <a:p>
            <a:pPr lvl="2"/>
            <a:r>
              <a:rPr lang="de-DE" dirty="0"/>
              <a:t>Das ist möglich. Der zusätzliche Zug muss dann jedoch an der Oberschule an der Egge geschaffen werden, die dann sechszügig würde.</a:t>
            </a:r>
          </a:p>
          <a:p>
            <a:pPr lvl="2"/>
            <a:r>
              <a:rPr lang="de-DE" dirty="0"/>
              <a:t>Ein zusätzlicher Standort für eine Oberschule oder ein Gymnasium ist angesichts der im Stadtteil vorhandenen Ausbaupotentiale nicht wirtschaftlich.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ObS</a:t>
            </a:r>
            <a:r>
              <a:rPr lang="de-DE" dirty="0"/>
              <a:t> In den Sandwehen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24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42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A2BFF-612B-4FFD-A9B1-34D75D74087E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25</a:t>
            </a:fld>
            <a:endParaRPr lang="de-DE" altLang="de-DE" dirty="0">
              <a:solidFill>
                <a:srgbClr val="F8F8F8"/>
              </a:solidFill>
            </a:endParaRPr>
          </a:p>
        </p:txBody>
      </p:sp>
      <p:pic>
        <p:nvPicPr>
          <p:cNvPr id="6" name="Grafik 5" descr="C:\Users\daniel.deolano\Desktop\Planregion Nor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75" y="114618"/>
            <a:ext cx="6479540" cy="6338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525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1042988" y="1125538"/>
            <a:ext cx="7273925" cy="2375470"/>
          </a:xfrm>
        </p:spPr>
        <p:txBody>
          <a:bodyPr/>
          <a:lstStyle/>
          <a:p>
            <a:pPr algn="ctr"/>
            <a:r>
              <a:rPr lang="de-DE" altLang="de-DE" sz="5200" dirty="0"/>
              <a:t>Schulstandortplanung</a:t>
            </a:r>
            <a:br>
              <a:rPr lang="de-DE" altLang="de-DE" sz="5200" dirty="0"/>
            </a:br>
            <a:r>
              <a:rPr lang="de-DE" altLang="de-DE" sz="3000" dirty="0"/>
              <a:t>Vorstellung der Planungen</a:t>
            </a:r>
          </a:p>
        </p:txBody>
      </p:sp>
      <p:sp>
        <p:nvSpPr>
          <p:cNvPr id="11267" name="Untertitel 2"/>
          <p:cNvSpPr>
            <a:spLocks noGrp="1"/>
          </p:cNvSpPr>
          <p:nvPr>
            <p:ph type="subTitle" idx="1"/>
          </p:nvPr>
        </p:nvSpPr>
        <p:spPr>
          <a:xfrm>
            <a:off x="1042988" y="4113213"/>
            <a:ext cx="7273925" cy="1404019"/>
          </a:xfrm>
        </p:spPr>
        <p:txBody>
          <a:bodyPr/>
          <a:lstStyle/>
          <a:p>
            <a:pPr algn="ctr"/>
            <a:r>
              <a:rPr lang="de-DE" altLang="de-DE" dirty="0"/>
              <a:t>Politische Rahmensetzung</a:t>
            </a:r>
          </a:p>
        </p:txBody>
      </p:sp>
    </p:spTree>
    <p:extLst>
      <p:ext uri="{BB962C8B-B14F-4D97-AF65-F5344CB8AC3E}">
        <p14:creationId xmlns:p14="http://schemas.microsoft.com/office/powerpoint/2010/main" val="106975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2863" y="1556792"/>
            <a:ext cx="7726313" cy="4453358"/>
          </a:xfrm>
        </p:spPr>
        <p:txBody>
          <a:bodyPr/>
          <a:lstStyle/>
          <a:p>
            <a:r>
              <a:rPr lang="de-DE" altLang="de-DE" dirty="0"/>
              <a:t>Planung für alle öffentlichen allgemeinbilden-den Schulen in der Stadtgemeinde Bremen</a:t>
            </a:r>
          </a:p>
          <a:p>
            <a:r>
              <a:rPr lang="de-DE" altLang="de-DE" dirty="0"/>
              <a:t>Entwicklungsperspektiven bis 2030</a:t>
            </a:r>
          </a:p>
          <a:p>
            <a:r>
              <a:rPr lang="de-DE" dirty="0"/>
              <a:t>Entwicklungsziele:</a:t>
            </a:r>
          </a:p>
          <a:p>
            <a:pPr lvl="1"/>
            <a:r>
              <a:rPr lang="de-DE" dirty="0"/>
              <a:t>Anpassung der schulischen Kapazitäten </a:t>
            </a:r>
            <a:br>
              <a:rPr lang="de-DE" dirty="0"/>
            </a:br>
            <a:r>
              <a:rPr lang="de-DE" dirty="0"/>
              <a:t>an die ansteigende Zahl der Schüler*innen</a:t>
            </a:r>
          </a:p>
          <a:p>
            <a:pPr lvl="1"/>
            <a:r>
              <a:rPr lang="de-DE" dirty="0"/>
              <a:t>Ausbau bei der inklusiven Beschulung </a:t>
            </a:r>
            <a:br>
              <a:rPr lang="de-DE" dirty="0"/>
            </a:br>
            <a:r>
              <a:rPr lang="de-DE" dirty="0"/>
              <a:t>im Bereich »Wahrnehmung und Entwicklung«</a:t>
            </a:r>
          </a:p>
          <a:p>
            <a:pPr lvl="1"/>
            <a:r>
              <a:rPr lang="de-DE" dirty="0"/>
              <a:t>Ganztagsschulausbau</a:t>
            </a:r>
          </a:p>
          <a:p>
            <a:pPr lvl="1"/>
            <a:endParaRPr lang="de-DE" dirty="0"/>
          </a:p>
          <a:p>
            <a:endParaRPr lang="de-DE" dirty="0"/>
          </a:p>
          <a:p>
            <a:endParaRPr lang="de-DE" alt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Schulstandortplanung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4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14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65871" y="1556792"/>
            <a:ext cx="7726313" cy="4453358"/>
          </a:xfrm>
        </p:spPr>
        <p:txBody>
          <a:bodyPr/>
          <a:lstStyle/>
          <a:p>
            <a:r>
              <a:rPr lang="de-DE" dirty="0"/>
              <a:t>Regelgrößen für Schulen</a:t>
            </a:r>
          </a:p>
          <a:p>
            <a:pPr lvl="1"/>
            <a:r>
              <a:rPr lang="de-DE" dirty="0"/>
              <a:t>Grundschule: 2 bis 4 Züge</a:t>
            </a:r>
          </a:p>
          <a:p>
            <a:pPr lvl="1"/>
            <a:r>
              <a:rPr lang="de-DE" dirty="0"/>
              <a:t>Oberschule und Gymnasium: 3 bis 6 Züge</a:t>
            </a:r>
          </a:p>
          <a:p>
            <a:r>
              <a:rPr lang="de-DE" dirty="0"/>
              <a:t>Regelfrequenzen für Klassengrößen</a:t>
            </a:r>
          </a:p>
          <a:p>
            <a:pPr lvl="1"/>
            <a:r>
              <a:rPr lang="de-DE" dirty="0"/>
              <a:t>Grundschule: 24 Schülerinnen und Schüler</a:t>
            </a:r>
          </a:p>
          <a:p>
            <a:pPr lvl="1"/>
            <a:r>
              <a:rPr lang="de-DE" dirty="0"/>
              <a:t>Oberschule: 25 Schülerinnen und Schüler</a:t>
            </a:r>
          </a:p>
          <a:p>
            <a:pPr lvl="1"/>
            <a:r>
              <a:rPr lang="de-DE" dirty="0"/>
              <a:t>Gymnasium: 30 Schülerinnen und Schüler</a:t>
            </a:r>
          </a:p>
          <a:p>
            <a:pPr lvl="1"/>
            <a:r>
              <a:rPr lang="de-DE" dirty="0"/>
              <a:t>Abschläge für inklusive Klassen, nachteilige Sozialindikatoren und kleine Räume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7848872" cy="1060450"/>
          </a:xfrm>
        </p:spPr>
        <p:txBody>
          <a:bodyPr/>
          <a:lstStyle/>
          <a:p>
            <a:r>
              <a:rPr lang="de-DE" dirty="0"/>
              <a:t>Planungsgrundlagen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5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0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32879" y="1628800"/>
            <a:ext cx="7726313" cy="4453358"/>
          </a:xfrm>
        </p:spPr>
        <p:txBody>
          <a:bodyPr/>
          <a:lstStyle/>
          <a:p>
            <a:r>
              <a:rPr lang="de-DE" dirty="0"/>
              <a:t>Die stadtteilbezogenen Prognosedaten geben eine gute Orientierung über den Trend. Sie sind aber nicht »in Stein gemeißelt«.</a:t>
            </a:r>
          </a:p>
          <a:p>
            <a:r>
              <a:rPr lang="de-DE" dirty="0"/>
              <a:t>Die Zahlen reichen nun bis 2028. Nicht alle neuen Baugebiete sind allerdings bereits voll erfasst.</a:t>
            </a:r>
          </a:p>
          <a:p>
            <a:r>
              <a:rPr lang="de-DE" dirty="0"/>
              <a:t>Die Vorläufigkeit der Berechnungsgrund-</a:t>
            </a:r>
            <a:br>
              <a:rPr lang="de-DE" dirty="0"/>
            </a:br>
            <a:r>
              <a:rPr lang="de-DE" dirty="0"/>
              <a:t>lage erfordert daher auch weiterhin ein jährliches Monitoring.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7848872" cy="1060450"/>
          </a:xfrm>
        </p:spPr>
        <p:txBody>
          <a:bodyPr/>
          <a:lstStyle/>
          <a:p>
            <a:r>
              <a:rPr lang="de-DE" dirty="0"/>
              <a:t>Kapazitätsplanung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6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0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lvl="1" indent="-268288">
              <a:buChar char="•"/>
            </a:pPr>
            <a:endParaRPr lang="de-DE" sz="2800" dirty="0"/>
          </a:p>
          <a:p>
            <a:pPr marL="268288" lvl="1" indent="-268288">
              <a:buChar char="•"/>
            </a:pPr>
            <a:r>
              <a:rPr lang="de-DE" sz="2800" dirty="0"/>
              <a:t>regional ausgewogene Verteilung</a:t>
            </a:r>
          </a:p>
          <a:p>
            <a:pPr marL="268288" lvl="1" indent="-268288">
              <a:buChar char="•"/>
            </a:pPr>
            <a:r>
              <a:rPr lang="de-DE" sz="2800" dirty="0"/>
              <a:t>durchlaufende Systeme aus Grundschule </a:t>
            </a:r>
            <a:br>
              <a:rPr lang="de-DE" sz="2800" dirty="0"/>
            </a:br>
            <a:r>
              <a:rPr lang="de-DE" sz="2800" dirty="0"/>
              <a:t>und weiterführender Schule als Verbund</a:t>
            </a:r>
          </a:p>
          <a:p>
            <a:pPr marL="268288" lvl="1" indent="-268288">
              <a:buChar char="•"/>
            </a:pPr>
            <a:r>
              <a:rPr lang="de-DE" sz="2800" dirty="0"/>
              <a:t>Regelfall: ein Klassenzug pro Standort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0" y="404664"/>
            <a:ext cx="8172400" cy="1060450"/>
          </a:xfrm>
        </p:spPr>
        <p:txBody>
          <a:bodyPr/>
          <a:lstStyle/>
          <a:p>
            <a:r>
              <a:rPr lang="de-DE" dirty="0"/>
              <a:t>Inklusion im Förderbereich Wahrnehmung &amp; Entwicklung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7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2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Grundschulen</a:t>
            </a:r>
          </a:p>
          <a:p>
            <a:pPr lvl="1"/>
            <a:r>
              <a:rPr lang="de-DE" dirty="0"/>
              <a:t>alle Grundschulen sollen zu gebundenen</a:t>
            </a:r>
            <a:br>
              <a:rPr lang="de-DE" dirty="0"/>
            </a:br>
            <a:r>
              <a:rPr lang="de-DE" dirty="0"/>
              <a:t>Ganztagsschulen ausgebaut werden </a:t>
            </a:r>
          </a:p>
          <a:p>
            <a:r>
              <a:rPr lang="de-DE" dirty="0"/>
              <a:t>Oberschulen</a:t>
            </a:r>
          </a:p>
          <a:p>
            <a:pPr lvl="1"/>
            <a:r>
              <a:rPr lang="de-DE" dirty="0"/>
              <a:t>alle Oberschulen sollen zu teilgebundenen</a:t>
            </a:r>
            <a:br>
              <a:rPr lang="de-DE" dirty="0"/>
            </a:br>
            <a:r>
              <a:rPr lang="de-DE" dirty="0"/>
              <a:t>Ganztagsschulen ausgebaut werden</a:t>
            </a:r>
          </a:p>
          <a:p>
            <a:pPr lvl="1"/>
            <a:r>
              <a:rPr lang="de-DE" dirty="0"/>
              <a:t>in jeder Planregion soll es auch eine </a:t>
            </a:r>
            <a:br>
              <a:rPr lang="de-DE" dirty="0"/>
            </a:br>
            <a:r>
              <a:rPr lang="de-DE" dirty="0"/>
              <a:t>gebundene Ganztagsschule geben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Ganztagsausbau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>
                <a:solidFill>
                  <a:srgbClr val="F8F8F8"/>
                </a:solidFill>
              </a:rPr>
              <a:pPr>
                <a:defRPr/>
              </a:pPr>
              <a:t>8</a:t>
            </a:fld>
            <a:endParaRPr lang="de-DE" altLang="de-DE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4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Erste Befassung der Deputation mit Anpassungsmaßnahmen am 6. Mai 2020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Im Anschluss: Bis zum 12. Juni 2020 Beteiligungsverfahren der Beiräte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</a:rPr>
              <a:t>Zweite Befassung und Beschluss der Deputation voraussichtlich Anfang Juli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Beteiligungsverfahren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1DCF0E-ED5F-4CB6-9427-81E15617A9BD}" type="slidenum">
              <a:rPr lang="de-DE" altLang="de-DE" smtClean="0"/>
              <a:pPr>
                <a:defRPr/>
              </a:pPr>
              <a:t>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6906438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8F8F8"/>
      </a:lt1>
      <a:dk2>
        <a:srgbClr val="000000"/>
      </a:dk2>
      <a:lt2>
        <a:srgbClr val="4D4D4D"/>
      </a:lt2>
      <a:accent1>
        <a:srgbClr val="E2001A"/>
      </a:accent1>
      <a:accent2>
        <a:srgbClr val="E2001A"/>
      </a:accent2>
      <a:accent3>
        <a:srgbClr val="FBFBFB"/>
      </a:accent3>
      <a:accent4>
        <a:srgbClr val="000000"/>
      </a:accent4>
      <a:accent5>
        <a:srgbClr val="EEAAAB"/>
      </a:accent5>
      <a:accent6>
        <a:srgbClr val="CD0016"/>
      </a:accent6>
      <a:hlink>
        <a:srgbClr val="336699"/>
      </a:hlink>
      <a:folHlink>
        <a:srgbClr val="336699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8F8F8"/>
        </a:lt1>
        <a:dk2>
          <a:srgbClr val="000000"/>
        </a:dk2>
        <a:lt2>
          <a:srgbClr val="4D4D4D"/>
        </a:lt2>
        <a:accent1>
          <a:srgbClr val="E2001A"/>
        </a:accent1>
        <a:accent2>
          <a:srgbClr val="E2001A"/>
        </a:accent2>
        <a:accent3>
          <a:srgbClr val="FBFBFB"/>
        </a:accent3>
        <a:accent4>
          <a:srgbClr val="000000"/>
        </a:accent4>
        <a:accent5>
          <a:srgbClr val="EEAAAB"/>
        </a:accent5>
        <a:accent6>
          <a:srgbClr val="CD0016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orlage 2015.potx" id="{7A3E12DB-5145-4376-B4F4-CCB17EDB0169}" vid="{9CC351B6-893A-4E49-B72F-30CB69F1C34E}"/>
    </a:ext>
  </a:extLst>
</a:theme>
</file>

<file path=ppt/theme/theme2.xml><?xml version="1.0" encoding="utf-8"?>
<a:theme xmlns:a="http://schemas.openxmlformats.org/drawingml/2006/main" name="1_Standarddesign">
  <a:themeElements>
    <a:clrScheme name="1_Standarddesign 13">
      <a:dk1>
        <a:srgbClr val="000000"/>
      </a:dk1>
      <a:lt1>
        <a:srgbClr val="F8F8F8"/>
      </a:lt1>
      <a:dk2>
        <a:srgbClr val="000000"/>
      </a:dk2>
      <a:lt2>
        <a:srgbClr val="4D4D4D"/>
      </a:lt2>
      <a:accent1>
        <a:srgbClr val="E2001A"/>
      </a:accent1>
      <a:accent2>
        <a:srgbClr val="E2001A"/>
      </a:accent2>
      <a:accent3>
        <a:srgbClr val="FBFBFB"/>
      </a:accent3>
      <a:accent4>
        <a:srgbClr val="000000"/>
      </a:accent4>
      <a:accent5>
        <a:srgbClr val="EEAAAB"/>
      </a:accent5>
      <a:accent6>
        <a:srgbClr val="CD0016"/>
      </a:accent6>
      <a:hlink>
        <a:srgbClr val="336699"/>
      </a:hlink>
      <a:folHlink>
        <a:srgbClr val="33669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3">
        <a:dk1>
          <a:srgbClr val="000000"/>
        </a:dk1>
        <a:lt1>
          <a:srgbClr val="F8F8F8"/>
        </a:lt1>
        <a:dk2>
          <a:srgbClr val="000000"/>
        </a:dk2>
        <a:lt2>
          <a:srgbClr val="4D4D4D"/>
        </a:lt2>
        <a:accent1>
          <a:srgbClr val="E2001A"/>
        </a:accent1>
        <a:accent2>
          <a:srgbClr val="E2001A"/>
        </a:accent2>
        <a:accent3>
          <a:srgbClr val="FBFBFB"/>
        </a:accent3>
        <a:accent4>
          <a:srgbClr val="000000"/>
        </a:accent4>
        <a:accent5>
          <a:srgbClr val="EEAAAB"/>
        </a:accent5>
        <a:accent6>
          <a:srgbClr val="CD0016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orlage 2015.potx" id="{7A3E12DB-5145-4376-B4F4-CCB17EDB0169}" vid="{97A55908-2DD9-4A02-B02D-ADE135D0688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– Beteiligungsverfahren SOP – Vahr</Template>
  <TotalTime>0</TotalTime>
  <Words>874</Words>
  <Application>Microsoft Macintosh PowerPoint</Application>
  <PresentationFormat>Bildschirmpräsentation (4:3)</PresentationFormat>
  <Paragraphs>239</Paragraphs>
  <Slides>25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Calibri</vt:lpstr>
      <vt:lpstr>Standarddesign</vt:lpstr>
      <vt:lpstr>1_Standarddesign</vt:lpstr>
      <vt:lpstr>Schulstandortplanung Anpassung 2020</vt:lpstr>
      <vt:lpstr>Hintergrund</vt:lpstr>
      <vt:lpstr>Schulstandortplanung Vorstellung der Planungen</vt:lpstr>
      <vt:lpstr>Schulstandortplanung</vt:lpstr>
      <vt:lpstr>Planungsgrundlagen</vt:lpstr>
      <vt:lpstr>Kapazitätsplanung</vt:lpstr>
      <vt:lpstr>Inklusion im Förderbereich Wahrnehmung &amp; Entwicklung</vt:lpstr>
      <vt:lpstr>Ganztagsausbau</vt:lpstr>
      <vt:lpstr>Beteiligungsverfahren</vt:lpstr>
      <vt:lpstr>Schulstandortplanung Neue Bevölkerungsprognose</vt:lpstr>
      <vt:lpstr>Schülerzahlprognose</vt:lpstr>
      <vt:lpstr>Kapazitätsplanung</vt:lpstr>
      <vt:lpstr>Schülerzahlprognose</vt:lpstr>
      <vt:lpstr>Blumenthal</vt:lpstr>
      <vt:lpstr>Schülerzahlprognose</vt:lpstr>
      <vt:lpstr>Kapazitätsplanung</vt:lpstr>
      <vt:lpstr>Blumenthal</vt:lpstr>
      <vt:lpstr>Blumenthal</vt:lpstr>
      <vt:lpstr>Blumenthal</vt:lpstr>
      <vt:lpstr>Blumenthal</vt:lpstr>
      <vt:lpstr>Blumenthal</vt:lpstr>
      <vt:lpstr>Tami-Oelfken-Schule</vt:lpstr>
      <vt:lpstr>Zusätzlicher W&amp;E-Zug</vt:lpstr>
      <vt:lpstr>ObS In den Sandwehen</vt:lpstr>
      <vt:lpstr> </vt:lpstr>
    </vt:vector>
  </TitlesOfParts>
  <Company>SfB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Schulstandortplanung 2016 bis 2025</dc:title>
  <dc:creator>de Olano, Daniel (Bildung)</dc:creator>
  <cp:lastModifiedBy>Microsoft Office-Benutzer</cp:lastModifiedBy>
  <cp:revision>133</cp:revision>
  <cp:lastPrinted>2020-06-05T15:35:59Z</cp:lastPrinted>
  <dcterms:created xsi:type="dcterms:W3CDTF">2016-05-23T10:37:16Z</dcterms:created>
  <dcterms:modified xsi:type="dcterms:W3CDTF">2020-06-08T09:50:34Z</dcterms:modified>
</cp:coreProperties>
</file>